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6858000" cy="9144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showGuides="1">
      <p:cViewPr varScale="1">
        <p:scale>
          <a:sx n="59" d="100"/>
          <a:sy n="59" d="100"/>
        </p:scale>
        <p:origin x="1796" y="6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de-DE" smtClean="0"/>
              <a:t>Titelmasterformat durch Klicken bearbeiten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9D561963-1110-4EE8-BE8D-AB10243ABB06}" type="datetimeFigureOut">
              <a:rPr lang="de-DE" smtClean="0"/>
              <a:t>22.03.2025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188410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D561963-1110-4EE8-BE8D-AB10243ABB06}" type="datetimeFigureOut">
              <a:rPr lang="de-DE" smtClean="0"/>
              <a:t>22.03.2025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3529875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D561963-1110-4EE8-BE8D-AB10243ABB06}" type="datetimeFigureOut">
              <a:rPr lang="de-DE" smtClean="0"/>
              <a:t>22.03.2025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3265923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D561963-1110-4EE8-BE8D-AB10243ABB06}" type="datetimeFigureOut">
              <a:rPr lang="de-DE" smtClean="0"/>
              <a:t>22.03.2025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314765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D561963-1110-4EE8-BE8D-AB10243ABB06}" type="datetimeFigureOut">
              <a:rPr lang="de-DE" smtClean="0"/>
              <a:t>22.03.2025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1504650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9D561963-1110-4EE8-BE8D-AB10243ABB06}" type="datetimeFigureOut">
              <a:rPr lang="de-DE" smtClean="0"/>
              <a:t>22.03.2025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92753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Textmasterformat bearbeiten</a:t>
            </a:r>
          </a:p>
        </p:txBody>
      </p:sp>
      <p:sp>
        <p:nvSpPr>
          <p:cNvPr id="4" name="Content Placeholder 3"/>
          <p:cNvSpPr>
            <a:spLocks noGrp="1"/>
          </p:cNvSpPr>
          <p:nvPr>
            <p:ph sz="half" idx="2"/>
          </p:nvPr>
        </p:nvSpPr>
        <p:spPr>
          <a:xfrm>
            <a:off x="472381" y="3340100"/>
            <a:ext cx="2901255" cy="4912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smtClean="0"/>
              <a:t>Textmasterformat bearbeiten</a:t>
            </a:r>
          </a:p>
        </p:txBody>
      </p:sp>
      <p:sp>
        <p:nvSpPr>
          <p:cNvPr id="6" name="Content Placeholder 5"/>
          <p:cNvSpPr>
            <a:spLocks noGrp="1"/>
          </p:cNvSpPr>
          <p:nvPr>
            <p:ph sz="quarter" idx="4"/>
          </p:nvPr>
        </p:nvSpPr>
        <p:spPr>
          <a:xfrm>
            <a:off x="3471863" y="3340100"/>
            <a:ext cx="2915543" cy="491278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D561963-1110-4EE8-BE8D-AB10243ABB06}" type="datetimeFigureOut">
              <a:rPr lang="de-DE" smtClean="0"/>
              <a:t>22.03.2025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186718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9D561963-1110-4EE8-BE8D-AB10243ABB06}" type="datetimeFigureOut">
              <a:rPr lang="de-DE" smtClean="0"/>
              <a:t>22.03.2025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41611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61963-1110-4EE8-BE8D-AB10243ABB06}" type="datetimeFigureOut">
              <a:rPr lang="de-DE" smtClean="0"/>
              <a:t>22.03.2025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2380500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de-DE" smtClean="0"/>
              <a:t>Titelmasterformat durch Klicken bearbeiten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Textmasterformat bearbeiten</a:t>
            </a:r>
          </a:p>
        </p:txBody>
      </p:sp>
      <p:sp>
        <p:nvSpPr>
          <p:cNvPr id="5" name="Date Placeholder 4"/>
          <p:cNvSpPr>
            <a:spLocks noGrp="1"/>
          </p:cNvSpPr>
          <p:nvPr>
            <p:ph type="dt" sz="half" idx="10"/>
          </p:nvPr>
        </p:nvSpPr>
        <p:spPr/>
        <p:txBody>
          <a:bodyPr/>
          <a:lstStyle/>
          <a:p>
            <a:fld id="{9D561963-1110-4EE8-BE8D-AB10243ABB06}" type="datetimeFigureOut">
              <a:rPr lang="de-DE" smtClean="0"/>
              <a:t>22.03.2025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3504354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smtClean="0"/>
              <a:t>Textmasterformat bearbeiten</a:t>
            </a:r>
          </a:p>
        </p:txBody>
      </p:sp>
      <p:sp>
        <p:nvSpPr>
          <p:cNvPr id="5" name="Date Placeholder 4"/>
          <p:cNvSpPr>
            <a:spLocks noGrp="1"/>
          </p:cNvSpPr>
          <p:nvPr>
            <p:ph type="dt" sz="half" idx="10"/>
          </p:nvPr>
        </p:nvSpPr>
        <p:spPr/>
        <p:txBody>
          <a:bodyPr/>
          <a:lstStyle/>
          <a:p>
            <a:fld id="{9D561963-1110-4EE8-BE8D-AB10243ABB06}" type="datetimeFigureOut">
              <a:rPr lang="de-DE" smtClean="0"/>
              <a:t>22.03.2025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03742E5-0FCF-4B5A-972A-87347E114C9B}" type="slidenum">
              <a:rPr lang="de-DE" smtClean="0"/>
              <a:t>‹Nr.›</a:t>
            </a:fld>
            <a:endParaRPr lang="de-DE"/>
          </a:p>
        </p:txBody>
      </p:sp>
    </p:spTree>
    <p:extLst>
      <p:ext uri="{BB962C8B-B14F-4D97-AF65-F5344CB8AC3E}">
        <p14:creationId xmlns:p14="http://schemas.microsoft.com/office/powerpoint/2010/main" val="2512058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D561963-1110-4EE8-BE8D-AB10243ABB06}" type="datetimeFigureOut">
              <a:rPr lang="de-DE" smtClean="0"/>
              <a:t>22.03.2025</a:t>
            </a:fld>
            <a:endParaRPr lang="de-DE"/>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03742E5-0FCF-4B5A-972A-87347E114C9B}" type="slidenum">
              <a:rPr lang="de-DE" smtClean="0"/>
              <a:t>‹Nr.›</a:t>
            </a:fld>
            <a:endParaRPr lang="de-DE"/>
          </a:p>
        </p:txBody>
      </p:sp>
    </p:spTree>
    <p:extLst>
      <p:ext uri="{BB962C8B-B14F-4D97-AF65-F5344CB8AC3E}">
        <p14:creationId xmlns:p14="http://schemas.microsoft.com/office/powerpoint/2010/main" val="2264664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42900" y="179388"/>
            <a:ext cx="6172200" cy="8740775"/>
          </a:xfrm>
        </p:spPr>
        <p:txBody>
          <a:bodyPr/>
          <a:lstStyle/>
          <a:p>
            <a:pPr eaLnBrk="1" hangingPunct="1"/>
            <a:endParaRPr lang="de-DE" altLang="de-DE" smtClean="0"/>
          </a:p>
        </p:txBody>
      </p:sp>
      <p:sp>
        <p:nvSpPr>
          <p:cNvPr id="3075" name="Rectangle 6"/>
          <p:cNvSpPr>
            <a:spLocks noChangeArrowheads="1"/>
          </p:cNvSpPr>
          <p:nvPr/>
        </p:nvSpPr>
        <p:spPr bwMode="auto">
          <a:xfrm>
            <a:off x="619125" y="6372225"/>
            <a:ext cx="5616575" cy="218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0000" tIns="46800" rIns="90000" bIns="4680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de-DE" altLang="de-DE" sz="1800" b="1" u="none">
                <a:solidFill>
                  <a:srgbClr val="000000"/>
                </a:solidFill>
                <a:cs typeface="Times New Roman" panose="02020603050405020304" pitchFamily="18" charset="0"/>
              </a:rPr>
              <a:t>Kurzgeschichten aus der Geschichte von Höringhausen</a:t>
            </a:r>
          </a:p>
          <a:p>
            <a:pPr algn="ctr" eaLnBrk="1" hangingPunct="1">
              <a:spcBef>
                <a:spcPct val="0"/>
              </a:spcBef>
              <a:buFontTx/>
              <a:buNone/>
            </a:pPr>
            <a:r>
              <a:rPr lang="de-DE" altLang="de-DE" sz="1800" b="1" u="none">
                <a:solidFill>
                  <a:srgbClr val="000000"/>
                </a:solidFill>
                <a:cs typeface="Times New Roman" panose="02020603050405020304" pitchFamily="18" charset="0"/>
              </a:rPr>
              <a:t>Abschnitt 8</a:t>
            </a:r>
          </a:p>
          <a:p>
            <a:pPr algn="ctr">
              <a:spcBef>
                <a:spcPct val="0"/>
              </a:spcBef>
              <a:buFontTx/>
              <a:buNone/>
            </a:pPr>
            <a:r>
              <a:rPr lang="de-DE" altLang="de-DE" sz="1800" b="1" u="none">
                <a:cs typeface="Times New Roman" panose="02020603050405020304" pitchFamily="18" charset="0"/>
              </a:rPr>
              <a:t>Aus der Ortschronik</a:t>
            </a:r>
          </a:p>
          <a:p>
            <a:pPr algn="ctr">
              <a:spcBef>
                <a:spcPct val="0"/>
              </a:spcBef>
              <a:buFontTx/>
              <a:buNone/>
            </a:pPr>
            <a:r>
              <a:rPr lang="de-DE" altLang="de-DE" sz="1800" b="1" u="none">
                <a:cs typeface="Times New Roman" panose="02020603050405020304" pitchFamily="18" charset="0"/>
              </a:rPr>
              <a:t>Ein Irrtum und doch ist Höringhausen dabei</a:t>
            </a:r>
          </a:p>
          <a:p>
            <a:pPr algn="ctr">
              <a:spcBef>
                <a:spcPct val="0"/>
              </a:spcBef>
              <a:buFontTx/>
              <a:buNone/>
            </a:pPr>
            <a:endParaRPr lang="de-DE" altLang="de-DE" sz="1800" b="1" u="none">
              <a:solidFill>
                <a:srgbClr val="000000"/>
              </a:solidFill>
              <a:cs typeface="Times New Roman" panose="02020603050405020304" pitchFamily="18" charset="0"/>
            </a:endParaRPr>
          </a:p>
          <a:p>
            <a:pPr algn="ctr" eaLnBrk="1" hangingPunct="1">
              <a:spcBef>
                <a:spcPct val="0"/>
              </a:spcBef>
              <a:buFontTx/>
              <a:buNone/>
            </a:pPr>
            <a:r>
              <a:rPr lang="de-DE" altLang="de-DE" sz="1800" u="none">
                <a:cs typeface="Times New Roman" panose="02020603050405020304" pitchFamily="18" charset="0"/>
              </a:rPr>
              <a:t>Erzählt von Heinrich Figge</a:t>
            </a:r>
          </a:p>
          <a:p>
            <a:pPr algn="ctr" eaLnBrk="1" hangingPunct="1">
              <a:spcBef>
                <a:spcPct val="0"/>
              </a:spcBef>
              <a:buFontTx/>
              <a:buNone/>
            </a:pPr>
            <a:endParaRPr lang="de-DE" altLang="de-DE" sz="2800" u="none">
              <a:cs typeface="Times New Roman" panose="02020603050405020304" pitchFamily="18" charset="0"/>
            </a:endParaRPr>
          </a:p>
        </p:txBody>
      </p:sp>
      <p:pic>
        <p:nvPicPr>
          <p:cNvPr id="3076"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3063" y="193675"/>
            <a:ext cx="6108700" cy="565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1554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3"/>
          <p:cNvSpPr>
            <a:spLocks noGrp="1"/>
          </p:cNvSpPr>
          <p:nvPr>
            <p:ph type="title"/>
          </p:nvPr>
        </p:nvSpPr>
        <p:spPr>
          <a:xfrm>
            <a:off x="549275" y="250825"/>
            <a:ext cx="5832475" cy="8281988"/>
          </a:xfrm>
        </p:spPr>
        <p:txBody>
          <a:bodyPr anchor="t"/>
          <a:lstStyle/>
          <a:p>
            <a:pPr algn="l">
              <a:defRPr/>
            </a:pPr>
            <a:r>
              <a:rPr lang="de-DE" altLang="de-DE" sz="1800" dirty="0" smtClean="0">
                <a:latin typeface="+mn-lt"/>
                <a:cs typeface="Arial" panose="020B0604020202020204" pitchFamily="34" charset="0"/>
              </a:rPr>
              <a:t>Witterung: Im Anfang des Aprils 4 Fuß tiefer Schnee, der den Postverkehr aufhob, mit einer Kälte bis 13 Grad. Gegen Mitte und Ende dieses Monats zu die schön­ste Witterung und die Kirschbäume in voller Blüte.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Ableben I.K.H. der Frau Großherzogin von Mecklenburg , Anna, eine hessische Prinzessin den 19ten April Morgens 1/4 1 Uhr im Wochenbette.</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Ableben des russischen Thronfolgers Nicolaus den 24ten April Morgens 1 Uhr, in Nizza, wo er mit seiner Mutter, der Kaiserin, aus gesundheitlichen Rücksichten sich schon den Winter hindurch aufhielt, an einer Rückenmarkentzündung.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Die Ermordung des Präsidenten Lincoln von Nord-Amerika am 14-ten April durch den Mörder </a:t>
            </a:r>
            <a:r>
              <a:rPr lang="de-DE" altLang="de-DE" sz="1800" dirty="0" err="1" smtClean="0">
                <a:latin typeface="+mn-lt"/>
                <a:cs typeface="Arial" panose="020B0604020202020204" pitchFamily="34" charset="0"/>
              </a:rPr>
              <a:t>Boothe</a:t>
            </a:r>
            <a:r>
              <a:rPr lang="de-DE" altLang="de-DE" sz="1800" dirty="0" smtClean="0">
                <a:latin typeface="+mn-lt"/>
                <a:cs typeface="Arial" panose="020B0604020202020204" pitchFamily="34" charset="0"/>
              </a:rPr>
              <a:t>. Er lebte noch bis zum Morgen des folgenden Tages. Sein </a:t>
            </a:r>
            <a:r>
              <a:rPr lang="de-DE" altLang="de-DE" sz="1800" dirty="0" err="1" smtClean="0">
                <a:latin typeface="+mn-lt"/>
                <a:cs typeface="Arial" panose="020B0604020202020204" pitchFamily="34" charset="0"/>
              </a:rPr>
              <a:t>Staatssecretair</a:t>
            </a:r>
            <a:r>
              <a:rPr lang="de-DE" altLang="de-DE" sz="1800" dirty="0" smtClean="0">
                <a:latin typeface="+mn-lt"/>
                <a:cs typeface="Arial" panose="020B0604020202020204" pitchFamily="34" charset="0"/>
              </a:rPr>
              <a:t> Seward ist gleichzeitig mit ihm </a:t>
            </a:r>
            <a:r>
              <a:rPr lang="de-DE" altLang="de-DE" sz="1800" dirty="0" err="1" smtClean="0">
                <a:latin typeface="+mn-lt"/>
                <a:cs typeface="Arial" panose="020B0604020202020204" pitchFamily="34" charset="0"/>
              </a:rPr>
              <a:t>tödtlich</a:t>
            </a:r>
            <a:r>
              <a:rPr lang="de-DE" altLang="de-DE" sz="1800" dirty="0" smtClean="0">
                <a:latin typeface="+mn-lt"/>
                <a:cs typeface="Arial" panose="020B0604020202020204" pitchFamily="34" charset="0"/>
              </a:rPr>
              <a:t> verwundet worden, und der Sohn desselben, der ihm zu Hilfe eilte, bei dieser Gelegenheit erstochen worden, der neue Präsident heißt Johnson, nur dem Namen nach bekannt, ohne </a:t>
            </a:r>
            <a:r>
              <a:rPr lang="de-DE" altLang="de-DE" sz="1800" dirty="0" err="1" smtClean="0">
                <a:latin typeface="+mn-lt"/>
                <a:cs typeface="Arial" panose="020B0604020202020204" pitchFamily="34" charset="0"/>
              </a:rPr>
              <a:t>Thaten</a:t>
            </a:r>
            <a:r>
              <a:rPr lang="de-DE" altLang="de-DE" sz="1800" dirty="0" smtClean="0">
                <a:latin typeface="+mn-lt"/>
                <a:cs typeface="Arial" panose="020B0604020202020204" pitchFamily="34" charset="0"/>
              </a:rPr>
              <a:t> bis jetzt. - Der Süden hat die Mörderhand geführt. Beide Mörder sind Brüder namens Booth.</a:t>
            </a:r>
            <a:br>
              <a:rPr lang="de-DE" altLang="de-DE" sz="1800" dirty="0" smtClean="0">
                <a:latin typeface="+mn-lt"/>
                <a:cs typeface="Arial" panose="020B0604020202020204" pitchFamily="34" charset="0"/>
              </a:rPr>
            </a:br>
            <a:r>
              <a:rPr lang="de-DE" altLang="de-DE" sz="1800" dirty="0" err="1" smtClean="0">
                <a:latin typeface="+mn-lt"/>
                <a:cs typeface="Arial" panose="020B0604020202020204" pitchFamily="34" charset="0"/>
              </a:rPr>
              <a:t>Wiederernennug</a:t>
            </a:r>
            <a:r>
              <a:rPr lang="de-DE" altLang="de-DE" sz="1800" dirty="0" smtClean="0">
                <a:latin typeface="+mn-lt"/>
                <a:cs typeface="Arial" panose="020B0604020202020204" pitchFamily="34" charset="0"/>
              </a:rPr>
              <a:t> des Pfarrers Frank zu Obernburg zum Dekan des </a:t>
            </a:r>
            <a:r>
              <a:rPr lang="de-DE" altLang="de-DE" sz="1800" dirty="0" err="1" smtClean="0">
                <a:latin typeface="+mn-lt"/>
                <a:cs typeface="Arial" panose="020B0604020202020204" pitchFamily="34" charset="0"/>
              </a:rPr>
              <a:t>Decanats</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bis zum Schlusse des Jahres 1870 durch Allerhöchste Entschließung vom Dezember d. J. und am I9ten November durch den Gr. Superintendenten Oberhessens in Gießen </a:t>
            </a:r>
            <a:r>
              <a:rPr lang="de-DE" altLang="de-DE" sz="1800" dirty="0" err="1" smtClean="0">
                <a:latin typeface="+mn-lt"/>
                <a:cs typeface="Arial" panose="020B0604020202020204" pitchFamily="34" charset="0"/>
              </a:rPr>
              <a:t>ordinirt</a:t>
            </a:r>
            <a:r>
              <a:rPr lang="de-DE" altLang="de-DE" sz="1800" dirty="0" smtClean="0">
                <a:latin typeface="+mn-lt"/>
                <a:cs typeface="Arial" panose="020B0604020202020204" pitchFamily="34" charset="0"/>
              </a:rPr>
              <a:t> worden war. Seine Vorstellung geschah durch mich am 26. d. M. im besonderen Auftrag Gr. Superintendentur.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Der Vorsitz im Kirchenvorstande sowie die auf die Verwaltung des Kirchenvermögens bezügliche Geschäfte wurden dem Pfarrer auf dessen Wunsch belassen.</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endParaRPr lang="de-DE" altLang="de-DE" sz="1800" dirty="0" smtClean="0">
              <a:latin typeface="+mn-lt"/>
              <a:cs typeface="Arial" panose="020B0604020202020204" pitchFamily="34" charset="0"/>
            </a:endParaRPr>
          </a:p>
        </p:txBody>
      </p:sp>
      <p:sp>
        <p:nvSpPr>
          <p:cNvPr id="12291"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37865C7-E96B-4C58-A0BF-7B140894C543}" type="slidenum">
              <a:rPr lang="de-DE" altLang="de-DE" sz="1400" smtClean="0">
                <a:latin typeface="Arial" panose="020B0604020202020204" pitchFamily="34" charset="0"/>
              </a:rPr>
              <a:pPr>
                <a:spcBef>
                  <a:spcPct val="0"/>
                </a:spcBef>
                <a:buFontTx/>
                <a:buNone/>
              </a:pPr>
              <a:t>10</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214178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3"/>
          <p:cNvSpPr>
            <a:spLocks noGrp="1"/>
          </p:cNvSpPr>
          <p:nvPr>
            <p:ph type="title"/>
          </p:nvPr>
        </p:nvSpPr>
        <p:spPr>
          <a:xfrm>
            <a:off x="549275" y="0"/>
            <a:ext cx="5832475" cy="8532813"/>
          </a:xfrm>
        </p:spPr>
        <p:txBody>
          <a:bodyPr anchor="t"/>
          <a:lstStyle/>
          <a:p>
            <a:pPr algn="l">
              <a:defRPr/>
            </a:pPr>
            <a:r>
              <a:rPr lang="de-DE" altLang="de-DE" sz="1600" dirty="0" smtClean="0">
                <a:cs typeface="Arial" panose="020B0604020202020204" pitchFamily="34" charset="0"/>
              </a:rPr>
              <a:t/>
            </a:r>
            <a:br>
              <a:rPr lang="de-DE" altLang="de-DE" sz="1600" dirty="0" smtClean="0">
                <a:cs typeface="Arial" panose="020B0604020202020204" pitchFamily="34" charset="0"/>
              </a:rPr>
            </a:br>
            <a:r>
              <a:rPr lang="de-DE" altLang="de-DE" sz="1800" dirty="0" smtClean="0">
                <a:latin typeface="+mn-lt"/>
                <a:cs typeface="Arial" panose="020B0604020202020204" pitchFamily="34" charset="0"/>
              </a:rPr>
              <a:t>Witterung: Bei anhaltender Dürre und </a:t>
            </a:r>
            <a:r>
              <a:rPr lang="de-DE" altLang="de-DE" sz="1800" dirty="0" err="1" smtClean="0">
                <a:latin typeface="+mn-lt"/>
                <a:cs typeface="Arial" panose="020B0604020202020204" pitchFamily="34" charset="0"/>
              </a:rPr>
              <a:t>Nordluft</a:t>
            </a:r>
            <a:r>
              <a:rPr lang="de-DE" altLang="de-DE" sz="1800" dirty="0" smtClean="0">
                <a:latin typeface="+mn-lt"/>
                <a:cs typeface="Arial" panose="020B0604020202020204" pitchFamily="34" charset="0"/>
              </a:rPr>
              <a:t> erfroren in den </a:t>
            </a:r>
            <a:r>
              <a:rPr lang="de-DE" altLang="de-DE" sz="1800" dirty="0" err="1" smtClean="0">
                <a:latin typeface="+mn-lt"/>
                <a:cs typeface="Arial" panose="020B0604020202020204" pitchFamily="34" charset="0"/>
              </a:rPr>
              <a:t>Thälern</a:t>
            </a:r>
            <a:r>
              <a:rPr lang="de-DE" altLang="de-DE" sz="1800" dirty="0" smtClean="0">
                <a:latin typeface="+mn-lt"/>
                <a:cs typeface="Arial" panose="020B0604020202020204" pitchFamily="34" charset="0"/>
              </a:rPr>
              <a:t> am 19ten Juni die Kartoffeln, die jedoch später wieder ausschlugen. Um die Zeit des l0ten Juli sehr große Hitze und noch anhaltende Dürre. Höchster Hitzegrad im Schatten 27 bis 28 </a:t>
            </a:r>
            <a:r>
              <a:rPr lang="de-DE" altLang="de-DE" sz="1800" baseline="30000" dirty="0" smtClean="0">
                <a:latin typeface="+mn-lt"/>
                <a:cs typeface="Arial" panose="020B0604020202020204" pitchFamily="34" charset="0"/>
              </a:rPr>
              <a:t>0</a:t>
            </a:r>
            <a:r>
              <a:rPr lang="de-DE" altLang="de-DE" sz="1800" dirty="0" smtClean="0">
                <a:latin typeface="+mn-lt"/>
                <a:cs typeface="Arial" panose="020B0604020202020204" pitchFamily="34" charset="0"/>
              </a:rPr>
              <a:t> Reaumur. Der langersehnte Regen erfolgte erst gegen Ende dieses Monats.</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Das dritte Quartal des Jahres ist dasjenige, welches dem </a:t>
            </a:r>
            <a:r>
              <a:rPr lang="de-DE" altLang="de-DE" sz="1800" dirty="0" err="1" smtClean="0">
                <a:latin typeface="+mn-lt"/>
                <a:cs typeface="Arial" panose="020B0604020202020204" pitchFamily="34" charset="0"/>
              </a:rPr>
              <a:t>Landwirth</a:t>
            </a:r>
            <a:r>
              <a:rPr lang="de-DE" altLang="de-DE" sz="1800" dirty="0" smtClean="0">
                <a:latin typeface="+mn-lt"/>
                <a:cs typeface="Arial" panose="020B0604020202020204" pitchFamily="34" charset="0"/>
              </a:rPr>
              <a:t> Ersatz für seine Mühe, Lohn für seine </a:t>
            </a:r>
            <a:r>
              <a:rPr lang="de-DE" altLang="de-DE" sz="1800" dirty="0" err="1" smtClean="0">
                <a:latin typeface="+mn-lt"/>
                <a:cs typeface="Arial" panose="020B0604020202020204" pitchFamily="34" charset="0"/>
              </a:rPr>
              <a:t>Thätigkeit</a:t>
            </a:r>
            <a:r>
              <a:rPr lang="de-DE" altLang="de-DE" sz="1800" dirty="0" smtClean="0">
                <a:latin typeface="+mn-lt"/>
                <a:cs typeface="Arial" panose="020B0604020202020204" pitchFamily="34" charset="0"/>
              </a:rPr>
              <a:t>, die Rente seines Kapitals bringen soll. Die Ernte fast sämtlicher Bodenprodukte findet während seines Verlaufes statt, und heuer hat eine merkwürdige Witterung sogar diejenige des Obstes und Weines vollständig darin beenden lassen . Die Ernte des Jahres </a:t>
            </a:r>
            <a:r>
              <a:rPr lang="de-DE" altLang="de-DE" sz="1800" b="1" dirty="0" smtClean="0">
                <a:latin typeface="+mn-lt"/>
                <a:cs typeface="Arial" panose="020B0604020202020204" pitchFamily="34" charset="0"/>
              </a:rPr>
              <a:t>1865</a:t>
            </a:r>
            <a:r>
              <a:rPr lang="de-DE" altLang="de-DE" sz="1800" dirty="0" smtClean="0">
                <a:latin typeface="+mn-lt"/>
                <a:cs typeface="Arial" panose="020B0604020202020204" pitchFamily="34" charset="0"/>
              </a:rPr>
              <a:t> ist für Mitteleuropa keine befriedigende zu nennen und wenn sie auch im Süden und im Südosten besser ausgefallen ist, so übersteigt sie doch nirgends das Mittel. Glücklicherweise lagert noch von den Vorjahren so viel Getreide, </a:t>
            </a: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an einen Mangel nicht zu denken ist. Das in der letzten Zeit beobachte rapide Hinaufgehen der Preise des Mehls beruht nicht auf dem geringen Körner-Erträge, sondern auf den Mangel an Wasser und Wind seit den Monaten August und September, der den gewöhnlichen Mühlen nicht gestattet, das Bedürfnis zu decken, so </a:t>
            </a: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die Dampfmühlen glänzende Geschäfte machen. Der erwähnte Mangel ist aber so groß, </a:t>
            </a: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man sich eines ähnlichen gar nicht erinnert; selbst ansehnliche Flüsse sind völlig ausgetrocknet, und die mächtigsten Ströme kaum noch der </a:t>
            </a:r>
            <a:r>
              <a:rPr lang="de-DE" altLang="de-DE" sz="1800" dirty="0" err="1" smtClean="0">
                <a:latin typeface="+mn-lt"/>
                <a:cs typeface="Arial" panose="020B0604020202020204" pitchFamily="34" charset="0"/>
              </a:rPr>
              <a:t>Schiffahrt</a:t>
            </a:r>
            <a:r>
              <a:rPr lang="de-DE" altLang="de-DE" sz="1800" dirty="0" smtClean="0">
                <a:latin typeface="+mn-lt"/>
                <a:cs typeface="Arial" panose="020B0604020202020204" pitchFamily="34" charset="0"/>
              </a:rPr>
              <a:t> offen geblieben</a:t>
            </a:r>
          </a:p>
        </p:txBody>
      </p:sp>
      <p:sp>
        <p:nvSpPr>
          <p:cNvPr id="13315"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E922428-0C52-41A1-8DA6-1CBE19C1CE88}" type="slidenum">
              <a:rPr lang="de-DE" altLang="de-DE" sz="1400" smtClean="0">
                <a:latin typeface="Arial" panose="020B0604020202020204" pitchFamily="34" charset="0"/>
              </a:rPr>
              <a:pPr>
                <a:spcBef>
                  <a:spcPct val="0"/>
                </a:spcBef>
                <a:buFontTx/>
                <a:buNone/>
              </a:pPr>
              <a:t>11</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309569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3"/>
          <p:cNvSpPr>
            <a:spLocks noGrp="1"/>
          </p:cNvSpPr>
          <p:nvPr>
            <p:ph type="title"/>
          </p:nvPr>
        </p:nvSpPr>
        <p:spPr>
          <a:xfrm>
            <a:off x="549275" y="0"/>
            <a:ext cx="5832475" cy="8532813"/>
          </a:xfrm>
        </p:spPr>
        <p:txBody>
          <a:bodyPr anchor="t"/>
          <a:lstStyle/>
          <a:p>
            <a:pPr algn="l">
              <a:defRPr/>
            </a:pP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diese Erscheinung auf die Preise aller Lebensmittel </a:t>
            </a:r>
            <a:r>
              <a:rPr lang="de-DE" altLang="de-DE" sz="1800" dirty="0" err="1" smtClean="0">
                <a:latin typeface="+mn-lt"/>
                <a:cs typeface="Arial" panose="020B0604020202020204" pitchFamily="34" charset="0"/>
              </a:rPr>
              <a:t>influirt</a:t>
            </a:r>
            <a:r>
              <a:rPr lang="de-DE" altLang="de-DE" sz="1800" dirty="0" smtClean="0">
                <a:latin typeface="+mn-lt"/>
                <a:cs typeface="Arial" panose="020B0604020202020204" pitchFamily="34" charset="0"/>
              </a:rPr>
              <a:t> (auswirkt), ist erklärlich. Die Erhöhung derselben beim </a:t>
            </a:r>
            <a:r>
              <a:rPr lang="de-DE" altLang="de-DE" sz="1800" dirty="0" err="1" smtClean="0">
                <a:latin typeface="+mn-lt"/>
                <a:cs typeface="Arial" panose="020B0604020202020204" pitchFamily="34" charset="0"/>
              </a:rPr>
              <a:t>Oel</a:t>
            </a:r>
            <a:r>
              <a:rPr lang="de-DE" altLang="de-DE" sz="1800" dirty="0" smtClean="0">
                <a:latin typeface="+mn-lt"/>
                <a:cs typeface="Arial" panose="020B0604020202020204" pitchFamily="34" charset="0"/>
              </a:rPr>
              <a:t> ist </a:t>
            </a:r>
            <a:r>
              <a:rPr lang="de-DE" altLang="de-DE" sz="1800" dirty="0" err="1" smtClean="0">
                <a:latin typeface="+mn-lt"/>
                <a:cs typeface="Arial" panose="020B0604020202020204" pitchFamily="34" charset="0"/>
              </a:rPr>
              <a:t>theils</a:t>
            </a:r>
            <a:r>
              <a:rPr lang="de-DE" altLang="de-DE" sz="1800" dirty="0" smtClean="0">
                <a:latin typeface="+mn-lt"/>
                <a:cs typeface="Arial" panose="020B0604020202020204" pitchFamily="34" charset="0"/>
              </a:rPr>
              <a:t> Folge der ganz geringen Rapsernte und der gleichfalls schlecht </a:t>
            </a:r>
            <a:r>
              <a:rPr lang="de-DE" altLang="de-DE" sz="1800" dirty="0" err="1" smtClean="0">
                <a:latin typeface="+mn-lt"/>
                <a:cs typeface="Arial" panose="020B0604020202020204" pitchFamily="34" charset="0"/>
              </a:rPr>
              <a:t>gerathenen</a:t>
            </a:r>
            <a:r>
              <a:rPr lang="de-DE" altLang="de-DE" sz="1800" dirty="0" smtClean="0">
                <a:latin typeface="+mn-lt"/>
                <a:cs typeface="Arial" panose="020B0604020202020204" pitchFamily="34" charset="0"/>
              </a:rPr>
              <a:t> Oliven, </a:t>
            </a:r>
            <a:r>
              <a:rPr lang="de-DE" altLang="de-DE" sz="1800" dirty="0" err="1" smtClean="0">
                <a:latin typeface="+mn-lt"/>
                <a:cs typeface="Arial" panose="020B0604020202020204" pitchFamily="34" charset="0"/>
              </a:rPr>
              <a:t>theils</a:t>
            </a:r>
            <a:r>
              <a:rPr lang="de-DE" altLang="de-DE" sz="1800" dirty="0" smtClean="0">
                <a:latin typeface="+mn-lt"/>
                <a:cs typeface="Arial" panose="020B0604020202020204" pitchFamily="34" charset="0"/>
              </a:rPr>
              <a:t> der Stockung im amerikanischen Petroleum; es zeigt sich, </a:t>
            </a: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die </a:t>
            </a:r>
            <a:r>
              <a:rPr lang="de-DE" altLang="de-DE" sz="1800" dirty="0" err="1" smtClean="0">
                <a:latin typeface="+mn-lt"/>
                <a:cs typeface="Arial" panose="020B0604020202020204" pitchFamily="34" charset="0"/>
              </a:rPr>
              <a:t>Steinoel</a:t>
            </a:r>
            <a:r>
              <a:rPr lang="de-DE" altLang="de-DE" sz="1800" dirty="0" smtClean="0">
                <a:latin typeface="+mn-lt"/>
                <a:cs typeface="Arial" panose="020B0604020202020204" pitchFamily="34" charset="0"/>
              </a:rPr>
              <a:t>-quellen keineswegs unversiegbar sind, und </a:t>
            </a:r>
            <a:r>
              <a:rPr lang="de-DE" altLang="de-DE" sz="1800" dirty="0" err="1" smtClean="0">
                <a:latin typeface="+mn-lt"/>
                <a:cs typeface="Arial" panose="020B0604020202020204" pitchFamily="34" charset="0"/>
              </a:rPr>
              <a:t>theilweise</a:t>
            </a:r>
            <a:r>
              <a:rPr lang="de-DE" altLang="de-DE" sz="1800" dirty="0" smtClean="0">
                <a:latin typeface="+mn-lt"/>
                <a:cs typeface="Arial" panose="020B0604020202020204" pitchFamily="34" charset="0"/>
              </a:rPr>
              <a:t> zur Förderung großartiger Anlagen der Hilfsmaschinen bedürfen. </a:t>
            </a:r>
          </a:p>
        </p:txBody>
      </p:sp>
      <p:sp>
        <p:nvSpPr>
          <p:cNvPr id="14339"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C5B9277-DC18-4F4B-A149-4AA71CAE7601}" type="slidenum">
              <a:rPr lang="de-DE" altLang="de-DE" sz="1400" smtClean="0">
                <a:latin typeface="Arial" panose="020B0604020202020204" pitchFamily="34" charset="0"/>
              </a:rPr>
              <a:pPr>
                <a:spcBef>
                  <a:spcPct val="0"/>
                </a:spcBef>
                <a:buFontTx/>
                <a:buNone/>
              </a:pPr>
              <a:t>12</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680424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7"/>
          <p:cNvSpPr>
            <a:spLocks noGrp="1"/>
          </p:cNvSpPr>
          <p:nvPr>
            <p:ph type="title"/>
          </p:nvPr>
        </p:nvSpPr>
        <p:spPr>
          <a:xfrm>
            <a:off x="476250" y="250825"/>
            <a:ext cx="5905500" cy="8137525"/>
          </a:xfrm>
        </p:spPr>
        <p:txBody>
          <a:bodyPr anchor="t"/>
          <a:lstStyle/>
          <a:p>
            <a:pPr algn="l">
              <a:defRPr/>
            </a:pPr>
            <a:r>
              <a:rPr lang="de-DE" altLang="de-DE" sz="1800" dirty="0" smtClean="0">
                <a:latin typeface="+mn-lt"/>
                <a:cs typeface="Arial" panose="020B0604020202020204" pitchFamily="34" charset="0"/>
              </a:rPr>
              <a:t>Das Getreide hatte nicht </a:t>
            </a:r>
            <a:r>
              <a:rPr lang="de-DE" altLang="de-DE" sz="1800" dirty="0" err="1" smtClean="0">
                <a:latin typeface="+mn-lt"/>
                <a:cs typeface="Arial" panose="020B0604020202020204" pitchFamily="34" charset="0"/>
              </a:rPr>
              <a:t>blos</a:t>
            </a:r>
            <a:r>
              <a:rPr lang="de-DE" altLang="de-DE" sz="1800" dirty="0" smtClean="0">
                <a:latin typeface="+mn-lt"/>
                <a:cs typeface="Arial" panose="020B0604020202020204" pitchFamily="34" charset="0"/>
              </a:rPr>
              <a:t> mit der anhaltenden Trockenheit, sondern auch </a:t>
            </a:r>
            <a:r>
              <a:rPr lang="de-DE" altLang="de-DE" sz="1800" dirty="0" err="1" smtClean="0">
                <a:latin typeface="+mn-lt"/>
                <a:cs typeface="Arial" panose="020B0604020202020204" pitchFamily="34" charset="0"/>
              </a:rPr>
              <a:t>auch</a:t>
            </a:r>
            <a:r>
              <a:rPr lang="de-DE" altLang="de-DE" sz="1800" dirty="0" smtClean="0">
                <a:latin typeface="+mn-lt"/>
                <a:cs typeface="Arial" panose="020B0604020202020204" pitchFamily="34" charset="0"/>
              </a:rPr>
              <a:t> mit Ungeziefer zu kämpfen, in Ungarn klagte man über massenhaftes Auftreten von Mäusen und Hamstern. Wenn die Quantität der Ernte nicht befriedigt, so ließ die Qualität, namentlich beim Weizen, nichts zu wünschen übrig, und übertraf die vorjährige bei weitem. </a:t>
            </a:r>
            <a:r>
              <a:rPr lang="de-DE" altLang="de-DE" sz="1800" dirty="0" err="1" smtClean="0">
                <a:latin typeface="+mn-lt"/>
                <a:cs typeface="Arial" panose="020B0604020202020204" pitchFamily="34" charset="0"/>
              </a:rPr>
              <a:t>Ueber</a:t>
            </a:r>
            <a:r>
              <a:rPr lang="de-DE" altLang="de-DE" sz="1800" dirty="0" smtClean="0">
                <a:latin typeface="+mn-lt"/>
                <a:cs typeface="Arial" panose="020B0604020202020204" pitchFamily="34" charset="0"/>
              </a:rPr>
              <a:t> Korn wurden die meisten Klagen gehört. Sommergetreide, Mais und Hackfrüchte ertrugen befriedigend. Das Gleiche gilt vom Hanf; Hopfen lieferte ein ausgezeichnetes Produkt, wie sich dasselbe seit vielen Jahren nicht ergeben hat. Das Obst ist, mit Ausnahmen der reichlichen Kirschen, in diesem Jahr nicht geraten, woran vorzugsweise die späten Froste, sowie die Trockenheit während der Blütezeit Schuld tragen. Ausgezeichnet wird dagegen in diesem Jahre der Wein; darüber lauten die Nachrichten aus allen Gegenden Europas übereinstimmend. Doch die Menge des Ertrags ein sehr geringer </a:t>
            </a:r>
            <a:r>
              <a:rPr lang="de-DE" altLang="de-DE" sz="1800" dirty="0" err="1" smtClean="0">
                <a:latin typeface="+mn-lt"/>
                <a:cs typeface="Arial" panose="020B0604020202020204" pitchFamily="34" charset="0"/>
              </a:rPr>
              <a:t>seyn</a:t>
            </a:r>
            <a:r>
              <a:rPr lang="de-DE" altLang="de-DE" sz="1800" dirty="0" smtClean="0">
                <a:latin typeface="+mn-lt"/>
                <a:cs typeface="Arial" panose="020B0604020202020204" pitchFamily="34" charset="0"/>
              </a:rPr>
              <a:t>, aus demselben Grunde so wohl, der diejenige des Obstes beeinträchtigte, als auch durch die sengende Trockenheit ist, welche den Wassergehalt der Trauben verdunstete, und seine Trockenbeeren verwandelte. Der Zuckergehalt des Mostes übersteigt bei weitem denjenigen des berühmten Jahres </a:t>
            </a:r>
            <a:r>
              <a:rPr lang="de-DE" altLang="de-DE" sz="1800" b="1" dirty="0" smtClean="0">
                <a:latin typeface="+mn-lt"/>
                <a:cs typeface="Arial" panose="020B0604020202020204" pitchFamily="34" charset="0"/>
              </a:rPr>
              <a:t>1811</a:t>
            </a:r>
            <a:r>
              <a:rPr lang="de-DE" altLang="de-DE" sz="1800" dirty="0" smtClean="0">
                <a:latin typeface="+mn-lt"/>
                <a:cs typeface="Arial" panose="020B0604020202020204" pitchFamily="34" charset="0"/>
              </a:rPr>
              <a:t>; die </a:t>
            </a:r>
            <a:r>
              <a:rPr lang="de-DE" altLang="de-DE" sz="1800" dirty="0" err="1" smtClean="0">
                <a:latin typeface="+mn-lt"/>
                <a:cs typeface="Arial" panose="020B0604020202020204" pitchFamily="34" charset="0"/>
              </a:rPr>
              <a:t>Oechslesche</a:t>
            </a:r>
            <a:r>
              <a:rPr lang="de-DE" altLang="de-DE" sz="1800" dirty="0" smtClean="0">
                <a:latin typeface="+mn-lt"/>
                <a:cs typeface="Arial" panose="020B0604020202020204" pitchFamily="34" charset="0"/>
              </a:rPr>
              <a:t> Mostwaage </a:t>
            </a:r>
            <a:r>
              <a:rPr lang="de-DE" altLang="de-DE" sz="1800" dirty="0" err="1" smtClean="0">
                <a:latin typeface="+mn-lt"/>
                <a:cs typeface="Arial" panose="020B0604020202020204" pitchFamily="34" charset="0"/>
              </a:rPr>
              <a:t>markirt</a:t>
            </a:r>
            <a:r>
              <a:rPr lang="de-DE" altLang="de-DE" sz="1800" dirty="0" smtClean="0">
                <a:latin typeface="+mn-lt"/>
                <a:cs typeface="Arial" panose="020B0604020202020204" pitchFamily="34" charset="0"/>
              </a:rPr>
              <a:t> häufig 115° , und versagt sogar in bevorzugten Lagen den Dienst. Ende des Herbstes und des Winters veränderlich und gelind, fast ohne Schnee. Im Januar wurden von vielen Seiten gemeldet, </a:t>
            </a: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die Vorboten des Frühlings angekommen </a:t>
            </a:r>
            <a:r>
              <a:rPr lang="de-DE" altLang="de-DE" sz="1800" dirty="0" err="1" smtClean="0">
                <a:latin typeface="+mn-lt"/>
                <a:cs typeface="Arial" panose="020B0604020202020204" pitchFamily="34" charset="0"/>
              </a:rPr>
              <a:t>seyen</a:t>
            </a:r>
            <a:r>
              <a:rPr lang="de-DE" altLang="de-DE" sz="1800" dirty="0" smtClean="0">
                <a:latin typeface="+mn-lt"/>
                <a:cs typeface="Arial" panose="020B0604020202020204" pitchFamily="34" charset="0"/>
              </a:rPr>
              <a: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endParaRPr lang="de-DE" altLang="de-DE" sz="1800" dirty="0" smtClean="0">
              <a:latin typeface="+mn-lt"/>
              <a:cs typeface="Arial" panose="020B0604020202020204" pitchFamily="34" charset="0"/>
            </a:endParaRPr>
          </a:p>
        </p:txBody>
      </p:sp>
      <p:sp>
        <p:nvSpPr>
          <p:cNvPr id="1536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8BF2E7F-66E1-4F7A-AE5F-7C362C76F141}" type="slidenum">
              <a:rPr lang="de-DE" altLang="de-DE" sz="1400" smtClean="0">
                <a:latin typeface="Arial" panose="020B0604020202020204" pitchFamily="34" charset="0"/>
              </a:rPr>
              <a:pPr>
                <a:spcBef>
                  <a:spcPct val="0"/>
                </a:spcBef>
                <a:buFontTx/>
                <a:buNone/>
              </a:pPr>
              <a:t>13</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4110677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5"/>
          <p:cNvSpPr>
            <a:spLocks noGrp="1"/>
          </p:cNvSpPr>
          <p:nvPr>
            <p:ph type="title"/>
          </p:nvPr>
        </p:nvSpPr>
        <p:spPr>
          <a:xfrm>
            <a:off x="476250" y="250825"/>
            <a:ext cx="5832475" cy="8066088"/>
          </a:xfrm>
        </p:spPr>
        <p:txBody>
          <a:bodyPr anchor="t"/>
          <a:lstStyle/>
          <a:p>
            <a:pPr algn="l" eaLnBrk="1" hangingPunct="1">
              <a:defRPr/>
            </a:pPr>
            <a:r>
              <a:rPr lang="de-DE" altLang="de-DE" sz="1800" dirty="0" smtClean="0">
                <a:latin typeface="+mn-lt"/>
              </a:rPr>
              <a:t>Ein Irrtum und doch ist Höringhausen dabei</a:t>
            </a:r>
            <a:br>
              <a:rPr lang="de-DE" altLang="de-DE" sz="1800" dirty="0" smtClean="0">
                <a:latin typeface="+mn-lt"/>
              </a:rPr>
            </a:br>
            <a:r>
              <a:rPr lang="de-DE" altLang="de-DE" sz="1800" b="1" dirty="0" smtClean="0">
                <a:latin typeface="+mn-lt"/>
              </a:rPr>
              <a:t>1043</a:t>
            </a:r>
            <a:r>
              <a:rPr lang="de-DE" altLang="de-DE" sz="1800" dirty="0" smtClean="0">
                <a:latin typeface="+mn-lt"/>
              </a:rPr>
              <a:t/>
            </a:r>
            <a:br>
              <a:rPr lang="de-DE" altLang="de-DE" sz="1800" dirty="0" smtClean="0">
                <a:latin typeface="+mn-lt"/>
              </a:rPr>
            </a:br>
            <a:r>
              <a:rPr lang="de-DE" altLang="de-DE" sz="1800" dirty="0" smtClean="0">
                <a:latin typeface="+mn-lt"/>
              </a:rPr>
              <a:t/>
            </a:r>
            <a:br>
              <a:rPr lang="de-DE" altLang="de-DE" sz="1800" dirty="0" smtClean="0">
                <a:latin typeface="+mn-lt"/>
              </a:rPr>
            </a:br>
            <a:r>
              <a:rPr lang="de-DE" altLang="de-DE" sz="1800" dirty="0" smtClean="0">
                <a:latin typeface="+mn-lt"/>
              </a:rPr>
              <a:t>In </a:t>
            </a:r>
            <a:r>
              <a:rPr lang="de-DE" altLang="de-DE" sz="1800" dirty="0" err="1" smtClean="0">
                <a:latin typeface="+mn-lt"/>
              </a:rPr>
              <a:t>vielenVeröffentlichungen</a:t>
            </a:r>
            <a:r>
              <a:rPr lang="de-DE" altLang="de-DE" sz="1800" dirty="0" smtClean="0">
                <a:latin typeface="+mn-lt"/>
              </a:rPr>
              <a:t> wird Höringhausen mit Marsberg verwechselt, das in alten Zeiten </a:t>
            </a:r>
            <a:r>
              <a:rPr lang="de-DE" altLang="de-DE" sz="1800" dirty="0" err="1" smtClean="0">
                <a:latin typeface="+mn-lt"/>
              </a:rPr>
              <a:t>Horohusen</a:t>
            </a:r>
            <a:r>
              <a:rPr lang="de-DE" altLang="de-DE" sz="1800" dirty="0" smtClean="0">
                <a:latin typeface="+mn-lt"/>
              </a:rPr>
              <a:t> hieß. In Marsberg beruft man sich auf diese Urkunde über die Einweihung ihrer alten </a:t>
            </a:r>
            <a:r>
              <a:rPr lang="de-DE" altLang="de-DE" sz="1800" dirty="0" err="1" smtClean="0">
                <a:latin typeface="+mn-lt"/>
              </a:rPr>
              <a:t>Magnuskirche</a:t>
            </a:r>
            <a:r>
              <a:rPr lang="de-DE" altLang="de-DE" sz="1800" dirty="0" smtClean="0">
                <a:latin typeface="+mn-lt"/>
              </a:rPr>
              <a:t>. Die Urkunde wurde auf der </a:t>
            </a:r>
            <a:r>
              <a:rPr lang="de-DE" altLang="de-DE" sz="1800" dirty="0" err="1" smtClean="0">
                <a:latin typeface="+mn-lt"/>
              </a:rPr>
              <a:t>Eresburg</a:t>
            </a:r>
            <a:r>
              <a:rPr lang="de-DE" altLang="de-DE" sz="1800" dirty="0" smtClean="0">
                <a:latin typeface="+mn-lt"/>
              </a:rPr>
              <a:t> in Marsberg verfasst. Einige Jahre war mir dies so bekannt, bis ich durch Helmut Ulrich das Buch von Heinrich Kaminski „Studien zur Reichsabtei </a:t>
            </a:r>
            <a:r>
              <a:rPr lang="de-DE" altLang="de-DE" sz="1800" dirty="0" err="1" smtClean="0">
                <a:latin typeface="+mn-lt"/>
              </a:rPr>
              <a:t>Corvey</a:t>
            </a:r>
            <a:r>
              <a:rPr lang="de-DE" altLang="de-DE" sz="1800" dirty="0" smtClean="0">
                <a:latin typeface="+mn-lt"/>
              </a:rPr>
              <a:t>“ bekam. Hier kann man lesen: Aus den Jahren 1036-1045 hat sich die Weihenotiz der ST.- </a:t>
            </a:r>
            <a:r>
              <a:rPr lang="de-DE" altLang="de-DE" sz="1800" dirty="0" err="1" smtClean="0">
                <a:latin typeface="+mn-lt"/>
              </a:rPr>
              <a:t>Magnuskirche</a:t>
            </a:r>
            <a:r>
              <a:rPr lang="de-DE" altLang="de-DE" sz="1800" dirty="0" smtClean="0">
                <a:latin typeface="+mn-lt"/>
              </a:rPr>
              <a:t> in Niedermarsberg erhalten: </a:t>
            </a:r>
            <a:br>
              <a:rPr lang="de-DE" altLang="de-DE" sz="1800" dirty="0" smtClean="0">
                <a:latin typeface="+mn-lt"/>
              </a:rPr>
            </a:br>
            <a:r>
              <a:rPr lang="de-DE" altLang="de-DE" sz="1800" b="1" dirty="0" smtClean="0">
                <a:latin typeface="+mn-lt"/>
              </a:rPr>
              <a:t>1043</a:t>
            </a:r>
            <a:r>
              <a:rPr lang="de-DE" altLang="de-DE" sz="1800" dirty="0" smtClean="0">
                <a:latin typeface="+mn-lt"/>
              </a:rPr>
              <a:t/>
            </a:r>
            <a:br>
              <a:rPr lang="de-DE" altLang="de-DE" sz="1800" dirty="0" smtClean="0">
                <a:latin typeface="+mn-lt"/>
              </a:rPr>
            </a:br>
            <a:r>
              <a:rPr lang="de-DE" altLang="de-DE" sz="1800" dirty="0" smtClean="0">
                <a:latin typeface="+mn-lt"/>
              </a:rPr>
              <a:t>Der Diözesanbischof </a:t>
            </a:r>
            <a:r>
              <a:rPr lang="de-DE" altLang="de-DE" sz="1800" dirty="0" err="1" smtClean="0">
                <a:latin typeface="+mn-lt"/>
              </a:rPr>
              <a:t>Rotho</a:t>
            </a:r>
            <a:r>
              <a:rPr lang="de-DE" altLang="de-DE" sz="1800" dirty="0" smtClean="0">
                <a:latin typeface="+mn-lt"/>
              </a:rPr>
              <a:t> von Paderborn weihte auf Bitten Abt </a:t>
            </a:r>
            <a:r>
              <a:rPr lang="de-DE" altLang="de-DE" sz="1800" dirty="0" err="1" smtClean="0">
                <a:latin typeface="+mn-lt"/>
              </a:rPr>
              <a:t>Truthmars</a:t>
            </a:r>
            <a:r>
              <a:rPr lang="de-DE" altLang="de-DE" sz="1800" dirty="0" smtClean="0">
                <a:latin typeface="+mn-lt"/>
              </a:rPr>
              <a:t> an einem 27.Juli die Eigenkirche des Klosters, legte bestimmte Reliquien im Altare nieder und wies ihr als Pfarrbezirk Niedermarsberg nebst einigen benachbarten Orten zu. Als Dos empfing die Kirche die Zehnten der </a:t>
            </a:r>
            <a:r>
              <a:rPr lang="de-DE" altLang="de-DE" sz="1800" dirty="0" err="1" smtClean="0">
                <a:latin typeface="+mn-lt"/>
              </a:rPr>
              <a:t>villae</a:t>
            </a:r>
            <a:r>
              <a:rPr lang="de-DE" altLang="de-DE" sz="1800" dirty="0" smtClean="0">
                <a:latin typeface="+mn-lt"/>
              </a:rPr>
              <a:t> </a:t>
            </a:r>
            <a:r>
              <a:rPr lang="de-DE" altLang="de-DE" sz="1800" dirty="0" err="1" smtClean="0">
                <a:latin typeface="+mn-lt"/>
              </a:rPr>
              <a:t>Wieringhausen</a:t>
            </a:r>
            <a:r>
              <a:rPr lang="de-DE" altLang="de-DE" sz="1800" dirty="0" smtClean="0">
                <a:latin typeface="+mn-lt"/>
              </a:rPr>
              <a:t>, "</a:t>
            </a:r>
            <a:r>
              <a:rPr lang="de-DE" altLang="de-DE" sz="1800" dirty="0" err="1" smtClean="0">
                <a:latin typeface="+mn-lt"/>
              </a:rPr>
              <a:t>Hustide</a:t>
            </a:r>
            <a:r>
              <a:rPr lang="de-DE" altLang="de-DE" sz="1800" dirty="0" smtClean="0">
                <a:latin typeface="+mn-lt"/>
              </a:rPr>
              <a:t>"  ( wüst, sicherlich bei Marsberg ) und Höringhausen. Hiernach wird Höringhausen in der oben genannten Urkunde erwähnt. Allerdings ist nach Kaminski keine Jahreszahl auf der Urkunde vermerkt, sie wurde mit 1043 von späteren Chronisten willkürlich hinzugefügt. Der Datierungsspielraum ist durch die Amtszeiten </a:t>
            </a:r>
            <a:r>
              <a:rPr lang="de-DE" altLang="de-DE" sz="1800" dirty="0" err="1" smtClean="0">
                <a:latin typeface="+mn-lt"/>
              </a:rPr>
              <a:t>Rothos</a:t>
            </a:r>
            <a:r>
              <a:rPr lang="de-DE" altLang="de-DE" sz="1800" dirty="0" smtClean="0">
                <a:latin typeface="+mn-lt"/>
              </a:rPr>
              <a:t> und </a:t>
            </a:r>
            <a:r>
              <a:rPr lang="de-DE" altLang="de-DE" sz="1800" dirty="0" err="1" smtClean="0">
                <a:latin typeface="+mn-lt"/>
              </a:rPr>
              <a:t>Truthmars</a:t>
            </a:r>
            <a:r>
              <a:rPr lang="de-DE" altLang="de-DE" sz="1800" dirty="0" smtClean="0">
                <a:latin typeface="+mn-lt"/>
              </a:rPr>
              <a:t> fixiert. Im Jahre 1040 fiel der 27.Juli auf einen Sonntag.</a:t>
            </a:r>
            <a:br>
              <a:rPr lang="de-DE" altLang="de-DE" sz="1800" dirty="0" smtClean="0">
                <a:latin typeface="+mn-lt"/>
              </a:rPr>
            </a:br>
            <a:endParaRPr lang="de-DE" altLang="de-DE" sz="1800" dirty="0" smtClean="0">
              <a:latin typeface="+mn-lt"/>
              <a:cs typeface="Arial" panose="020B0604020202020204" pitchFamily="34" charset="0"/>
            </a:endParaRPr>
          </a:p>
        </p:txBody>
      </p:sp>
      <p:sp>
        <p:nvSpPr>
          <p:cNvPr id="16387" name="Rectangle 5"/>
          <p:cNvSpPr>
            <a:spLocks noChangeArrowheads="1"/>
          </p:cNvSpPr>
          <p:nvPr/>
        </p:nvSpPr>
        <p:spPr bwMode="auto">
          <a:xfrm>
            <a:off x="549275" y="468313"/>
            <a:ext cx="5759450" cy="777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80000"/>
              </a:lnSpc>
              <a:buFontTx/>
              <a:buNone/>
            </a:pPr>
            <a:endParaRPr lang="de-DE" altLang="de-DE" sz="1200" u="none">
              <a:cs typeface="Times New Roman" panose="02020603050405020304" pitchFamily="18" charset="0"/>
            </a:endParaRPr>
          </a:p>
        </p:txBody>
      </p:sp>
      <p:sp>
        <p:nvSpPr>
          <p:cNvPr id="16388"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9D76C3A-6352-441D-A929-B690592DA1F5}" type="slidenum">
              <a:rPr lang="de-DE" altLang="de-DE" sz="1400" smtClean="0">
                <a:latin typeface="Arial" panose="020B0604020202020204" pitchFamily="34" charset="0"/>
              </a:rPr>
              <a:pPr>
                <a:spcBef>
                  <a:spcPct val="0"/>
                </a:spcBef>
                <a:buFontTx/>
                <a:buNone/>
              </a:pPr>
              <a:t>14</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632009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5"/>
          <p:cNvSpPr>
            <a:spLocks noGrp="1"/>
          </p:cNvSpPr>
          <p:nvPr>
            <p:ph type="title"/>
          </p:nvPr>
        </p:nvSpPr>
        <p:spPr>
          <a:xfrm>
            <a:off x="476250" y="250825"/>
            <a:ext cx="5832475" cy="7850188"/>
          </a:xfrm>
        </p:spPr>
        <p:txBody>
          <a:bodyPr anchor="t"/>
          <a:lstStyle/>
          <a:p>
            <a:pPr eaLnBrk="1" hangingPunct="1">
              <a:defRPr/>
            </a:pPr>
            <a:r>
              <a:rPr lang="de-DE" altLang="de-DE" sz="1600" b="1" dirty="0" smtClean="0">
                <a:cs typeface="Arial" panose="020B0604020202020204" pitchFamily="34" charset="0"/>
              </a:rPr>
              <a:t/>
            </a:r>
            <a:br>
              <a:rPr lang="de-DE" altLang="de-DE" sz="1600" b="1" dirty="0" smtClean="0">
                <a:cs typeface="Arial" panose="020B0604020202020204" pitchFamily="34" charset="0"/>
              </a:rPr>
            </a:br>
            <a:r>
              <a:rPr lang="de-DE" altLang="de-DE" sz="1800" dirty="0" smtClean="0">
                <a:latin typeface="+mn-lt"/>
                <a:cs typeface="Arial" panose="020B0604020202020204" pitchFamily="34" charset="0"/>
              </a:rPr>
              <a:t>Varnhagen, ca. 1800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Der </a:t>
            </a:r>
            <a:r>
              <a:rPr lang="de-DE" altLang="de-DE" sz="1800" dirty="0" err="1" smtClean="0">
                <a:latin typeface="+mn-lt"/>
                <a:cs typeface="Arial" panose="020B0604020202020204" pitchFamily="34" charset="0"/>
              </a:rPr>
              <a:t>waldeckische</a:t>
            </a:r>
            <a:r>
              <a:rPr lang="de-DE" altLang="de-DE" sz="1800" dirty="0" smtClean="0">
                <a:latin typeface="+mn-lt"/>
                <a:cs typeface="Arial" panose="020B0604020202020204" pitchFamily="34" charset="0"/>
              </a:rPr>
              <a:t> Geschichtsforscher Varnhagen hat auch über Höringhausen einen Bericht geschrieben, obwohl Höringhausen nicht zu Waldeck gehörte. Er schreibt von einem Kloster St. Johannis:</a:t>
            </a:r>
            <a:br>
              <a:rPr lang="de-DE" altLang="de-DE" sz="1800" dirty="0" smtClean="0">
                <a:latin typeface="+mn-lt"/>
                <a:cs typeface="Arial" panose="020B0604020202020204" pitchFamily="34" charset="0"/>
              </a:rPr>
            </a:br>
            <a:endParaRPr lang="de-DE" altLang="de-DE" sz="1800" dirty="0" smtClean="0">
              <a:latin typeface="+mn-lt"/>
              <a:cs typeface="Arial" panose="020B0604020202020204" pitchFamily="34" charset="0"/>
            </a:endParaRPr>
          </a:p>
        </p:txBody>
      </p:sp>
      <p:sp>
        <p:nvSpPr>
          <p:cNvPr id="17411" name="Rectangle 5"/>
          <p:cNvSpPr>
            <a:spLocks noChangeArrowheads="1"/>
          </p:cNvSpPr>
          <p:nvPr/>
        </p:nvSpPr>
        <p:spPr bwMode="auto">
          <a:xfrm>
            <a:off x="549275" y="468313"/>
            <a:ext cx="5759450" cy="777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80000"/>
              </a:lnSpc>
              <a:buFontTx/>
              <a:buNone/>
            </a:pPr>
            <a:endParaRPr lang="de-DE" altLang="de-DE" sz="1200" u="none">
              <a:cs typeface="Times New Roman" panose="02020603050405020304" pitchFamily="18" charset="0"/>
            </a:endParaRPr>
          </a:p>
        </p:txBody>
      </p:sp>
      <p:pic>
        <p:nvPicPr>
          <p:cNvPr id="174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2484438"/>
            <a:ext cx="58928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2D4B270-DC8E-4DA6-92EB-7EE3F193F9A7}" type="slidenum">
              <a:rPr lang="de-DE" altLang="de-DE" sz="1400" smtClean="0">
                <a:latin typeface="Arial" panose="020B0604020202020204" pitchFamily="34" charset="0"/>
              </a:rPr>
              <a:pPr>
                <a:spcBef>
                  <a:spcPct val="0"/>
                </a:spcBef>
                <a:buFontTx/>
                <a:buNone/>
              </a:pPr>
              <a:t>15</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510364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a:xfrm>
            <a:off x="549275" y="250825"/>
            <a:ext cx="5759450" cy="7921625"/>
          </a:xfrm>
        </p:spPr>
        <p:txBody>
          <a:bodyPr anchor="t"/>
          <a:lstStyle/>
          <a:p>
            <a:pPr algn="l">
              <a:lnSpc>
                <a:spcPct val="150000"/>
              </a:lnSpc>
              <a:defRPr/>
            </a:pPr>
            <a:r>
              <a:rPr lang="de-DE" altLang="de-DE" sz="1800" dirty="0" smtClean="0">
                <a:latin typeface="+mn-lt"/>
                <a:cs typeface="Times New Roman" panose="02020603050405020304" pitchFamily="18" charset="0"/>
              </a:rPr>
              <a:t>Stammt die im Jahr 1771 im Kloster </a:t>
            </a:r>
            <a:r>
              <a:rPr lang="de-DE" altLang="de-DE" sz="1800" dirty="0" err="1" smtClean="0">
                <a:latin typeface="+mn-lt"/>
                <a:cs typeface="Times New Roman" panose="02020603050405020304" pitchFamily="18" charset="0"/>
              </a:rPr>
              <a:t>Corvey</a:t>
            </a:r>
            <a:r>
              <a:rPr lang="de-DE" altLang="de-DE" sz="1800" dirty="0" smtClean="0">
                <a:latin typeface="+mn-lt"/>
                <a:cs typeface="Times New Roman" panose="02020603050405020304" pitchFamily="18" charset="0"/>
              </a:rPr>
              <a:t> angefertigte  Abschrift einer Urkunde aus dem Jahr 1103 ?</a:t>
            </a:r>
            <a:br>
              <a:rPr lang="de-DE" altLang="de-DE" sz="1800" dirty="0" smtClean="0">
                <a:latin typeface="+mn-lt"/>
                <a:cs typeface="Times New Roman" panose="02020603050405020304" pitchFamily="18" charset="0"/>
              </a:rPr>
            </a:br>
            <a:r>
              <a:rPr lang="de-DE" altLang="de-DE" sz="1800" dirty="0" smtClean="0">
                <a:latin typeface="+mn-lt"/>
                <a:cs typeface="Times New Roman" panose="02020603050405020304" pitchFamily="18" charset="0"/>
              </a:rPr>
              <a:t> </a:t>
            </a:r>
            <a:br>
              <a:rPr lang="de-DE" altLang="de-DE" sz="1800" dirty="0" smtClean="0">
                <a:latin typeface="+mn-lt"/>
                <a:cs typeface="Times New Roman" panose="02020603050405020304" pitchFamily="18" charset="0"/>
              </a:rPr>
            </a:br>
            <a:r>
              <a:rPr lang="de-DE" altLang="de-DE" sz="1800" dirty="0" smtClean="0">
                <a:latin typeface="+mn-lt"/>
                <a:cs typeface="Times New Roman" panose="02020603050405020304" pitchFamily="18" charset="0"/>
              </a:rPr>
              <a:t>Diese </a:t>
            </a:r>
            <a:r>
              <a:rPr lang="de-DE" altLang="de-DE" sz="1800" dirty="0" smtClean="0">
                <a:latin typeface="+mn-lt"/>
                <a:cs typeface="Times New Roman" panose="02020603050405020304" pitchFamily="18" charset="0"/>
                <a:hlinkClick r:id="" action="ppaction://noaction"/>
              </a:rPr>
              <a:t>Urkunde</a:t>
            </a:r>
            <a:r>
              <a:rPr lang="de-DE" altLang="de-DE" sz="1800" dirty="0" smtClean="0">
                <a:latin typeface="+mn-lt"/>
                <a:cs typeface="Times New Roman" panose="02020603050405020304" pitchFamily="18" charset="0"/>
              </a:rPr>
              <a:t> haben wir in den Unterlagen der </a:t>
            </a:r>
            <a:r>
              <a:rPr lang="de-DE" altLang="de-DE" sz="1800" dirty="0" err="1" smtClean="0">
                <a:latin typeface="+mn-lt"/>
                <a:cs typeface="Times New Roman" panose="02020603050405020304" pitchFamily="18" charset="0"/>
              </a:rPr>
              <a:t>Wölffe</a:t>
            </a:r>
            <a:r>
              <a:rPr lang="de-DE" altLang="de-DE" sz="1800" dirty="0" smtClean="0">
                <a:latin typeface="+mn-lt"/>
                <a:cs typeface="Times New Roman" panose="02020603050405020304" pitchFamily="18" charset="0"/>
              </a:rPr>
              <a:t> von </a:t>
            </a:r>
            <a:r>
              <a:rPr lang="de-DE" altLang="de-DE" sz="1800" dirty="0" err="1" smtClean="0">
                <a:latin typeface="+mn-lt"/>
                <a:cs typeface="Times New Roman" panose="02020603050405020304" pitchFamily="18" charset="0"/>
              </a:rPr>
              <a:t>Gudenberg</a:t>
            </a:r>
            <a:r>
              <a:rPr lang="de-DE" altLang="de-DE" sz="1800" dirty="0" smtClean="0">
                <a:latin typeface="+mn-lt"/>
                <a:cs typeface="Times New Roman" panose="02020603050405020304" pitchFamily="18" charset="0"/>
              </a:rPr>
              <a:t> im Staatsarchiv Marburg gefunden. Das Jahr 1103 ist zweifelhaft. In der Urkunde erhält ein Herman von </a:t>
            </a:r>
            <a:r>
              <a:rPr lang="de-DE" altLang="de-DE" sz="1800" dirty="0" err="1" smtClean="0">
                <a:latin typeface="+mn-lt"/>
                <a:cs typeface="Times New Roman" panose="02020603050405020304" pitchFamily="18" charset="0"/>
              </a:rPr>
              <a:t>Holtzhus</a:t>
            </a:r>
            <a:r>
              <a:rPr lang="de-DE" altLang="de-DE" sz="1800" dirty="0" smtClean="0">
                <a:latin typeface="+mn-lt"/>
                <a:cs typeface="Times New Roman" panose="02020603050405020304" pitchFamily="18" charset="0"/>
              </a:rPr>
              <a:t> von Erasmus Edel von </a:t>
            </a:r>
            <a:r>
              <a:rPr lang="de-DE" altLang="de-DE" sz="1800" dirty="0" err="1" smtClean="0">
                <a:latin typeface="+mn-lt"/>
                <a:cs typeface="Times New Roman" panose="02020603050405020304" pitchFamily="18" charset="0"/>
              </a:rPr>
              <a:t>Itter</a:t>
            </a:r>
            <a:r>
              <a:rPr lang="de-DE" altLang="de-DE" sz="1800" dirty="0" smtClean="0">
                <a:latin typeface="+mn-lt"/>
                <a:cs typeface="Times New Roman" panose="02020603050405020304" pitchFamily="18" charset="0"/>
              </a:rPr>
              <a:t> ein Kirchlehen zu Höringhausen. 1624 begegnen wir wieder einem Herman </a:t>
            </a:r>
            <a:r>
              <a:rPr lang="de-DE" altLang="de-DE" sz="1800" dirty="0" err="1" smtClean="0">
                <a:latin typeface="+mn-lt"/>
                <a:cs typeface="Times New Roman" panose="02020603050405020304" pitchFamily="18" charset="0"/>
              </a:rPr>
              <a:t>Holtzhausen</a:t>
            </a:r>
            <a:r>
              <a:rPr lang="de-DE" altLang="de-DE" sz="1800" dirty="0" smtClean="0">
                <a:latin typeface="+mn-lt"/>
                <a:cs typeface="Times New Roman" panose="02020603050405020304" pitchFamily="18" charset="0"/>
              </a:rPr>
              <a:t> aus Höringhausen. Er verkauft seine Besitzungen im Dorf </a:t>
            </a:r>
            <a:r>
              <a:rPr lang="de-DE" altLang="de-DE" sz="1800" dirty="0" err="1" smtClean="0">
                <a:latin typeface="+mn-lt"/>
                <a:cs typeface="Times New Roman" panose="02020603050405020304" pitchFamily="18" charset="0"/>
              </a:rPr>
              <a:t>Dalwigk</a:t>
            </a:r>
            <a:r>
              <a:rPr lang="de-DE" altLang="de-DE" sz="1800" dirty="0" smtClean="0">
                <a:latin typeface="+mn-lt"/>
                <a:cs typeface="Times New Roman" panose="02020603050405020304" pitchFamily="18" charset="0"/>
              </a:rPr>
              <a:t> bei Korbach. Das Dorf </a:t>
            </a:r>
            <a:r>
              <a:rPr lang="de-DE" altLang="de-DE" sz="1800" dirty="0" err="1" smtClean="0">
                <a:latin typeface="+mn-lt"/>
                <a:cs typeface="Times New Roman" panose="02020603050405020304" pitchFamily="18" charset="0"/>
              </a:rPr>
              <a:t>Dalwigk</a:t>
            </a:r>
            <a:r>
              <a:rPr lang="de-DE" altLang="de-DE" sz="1800" dirty="0" smtClean="0">
                <a:latin typeface="+mn-lt"/>
                <a:cs typeface="Times New Roman" panose="02020603050405020304" pitchFamily="18" charset="0"/>
              </a:rPr>
              <a:t> ist im 30-jährigen Krieg untergegangen. Die Beziehungen der Familien </a:t>
            </a:r>
            <a:r>
              <a:rPr lang="de-DE" altLang="de-DE" sz="1800" dirty="0" err="1" smtClean="0">
                <a:latin typeface="+mn-lt"/>
                <a:cs typeface="Times New Roman" panose="02020603050405020304" pitchFamily="18" charset="0"/>
              </a:rPr>
              <a:t>Holtzhus</a:t>
            </a:r>
            <a:r>
              <a:rPr lang="de-DE" altLang="de-DE" sz="1800" dirty="0" smtClean="0">
                <a:latin typeface="+mn-lt"/>
                <a:cs typeface="Times New Roman" panose="02020603050405020304" pitchFamily="18" charset="0"/>
              </a:rPr>
              <a:t>/</a:t>
            </a:r>
            <a:r>
              <a:rPr lang="de-DE" altLang="de-DE" sz="1800" dirty="0" err="1" smtClean="0">
                <a:latin typeface="+mn-lt"/>
                <a:cs typeface="Times New Roman" panose="02020603050405020304" pitchFamily="18" charset="0"/>
              </a:rPr>
              <a:t>Holtzhausen</a:t>
            </a:r>
            <a:r>
              <a:rPr lang="de-DE" altLang="de-DE" sz="1800" dirty="0" smtClean="0">
                <a:latin typeface="+mn-lt"/>
                <a:cs typeface="Times New Roman" panose="02020603050405020304" pitchFamily="18" charset="0"/>
              </a:rPr>
              <a:t> zu Höringhausen sind noch völlig unerforscht. Ebenso ist es mit der adeligen Familie von Kratzenstein, die vor langer Zeit in Höringhausen ansässig war.</a:t>
            </a:r>
            <a:br>
              <a:rPr lang="de-DE" altLang="de-DE" sz="1800" dirty="0" smtClean="0">
                <a:latin typeface="+mn-lt"/>
                <a:cs typeface="Times New Roman" panose="02020603050405020304" pitchFamily="18" charset="0"/>
              </a:rPr>
            </a:br>
            <a:r>
              <a:rPr lang="de-DE" altLang="de-DE" sz="1800" dirty="0" smtClean="0">
                <a:latin typeface="+mn-lt"/>
              </a:rPr>
              <a:t/>
            </a:r>
            <a:br>
              <a:rPr lang="de-DE" altLang="de-DE" sz="1800" dirty="0" smtClean="0">
                <a:latin typeface="+mn-lt"/>
              </a:rPr>
            </a:br>
            <a:endParaRPr lang="de-DE" altLang="de-DE" sz="1800" dirty="0" smtClean="0">
              <a:latin typeface="+mn-lt"/>
            </a:endParaRPr>
          </a:p>
        </p:txBody>
      </p:sp>
      <p:sp>
        <p:nvSpPr>
          <p:cNvPr id="18435"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EA80EF5-6E06-41B7-9157-CF826FF65D64}" type="slidenum">
              <a:rPr lang="de-DE" altLang="de-DE" sz="1400" smtClean="0">
                <a:latin typeface="Arial" panose="020B0604020202020204" pitchFamily="34" charset="0"/>
              </a:rPr>
              <a:pPr>
                <a:spcBef>
                  <a:spcPct val="0"/>
                </a:spcBef>
                <a:buFontTx/>
                <a:buNone/>
              </a:pPr>
              <a:t>16</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052121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a:xfrm>
            <a:off x="549275" y="250825"/>
            <a:ext cx="5759450" cy="7921625"/>
          </a:xfrm>
        </p:spPr>
        <p:txBody>
          <a:bodyPr/>
          <a:lstStyle/>
          <a:p>
            <a:endParaRPr lang="de-DE" altLang="de-DE" sz="1800" smtClean="0"/>
          </a:p>
        </p:txBody>
      </p:sp>
      <p:pic>
        <p:nvPicPr>
          <p:cNvPr id="19459" name="Picture 5" descr="B11-1">
            <a:hlinkClick r:id="" action="ppaction://noaction"/>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713" y="179388"/>
            <a:ext cx="5688012" cy="79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89BDF45-4166-4224-9572-125169A7DF2D}" type="slidenum">
              <a:rPr lang="de-DE" altLang="de-DE" sz="1400" smtClean="0">
                <a:latin typeface="Arial" panose="020B0604020202020204" pitchFamily="34" charset="0"/>
              </a:rPr>
              <a:pPr>
                <a:spcBef>
                  <a:spcPct val="0"/>
                </a:spcBef>
                <a:buFontTx/>
                <a:buNone/>
              </a:pPr>
              <a:t>17</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41151741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a:xfrm>
            <a:off x="549275" y="250825"/>
            <a:ext cx="5759450" cy="7921625"/>
          </a:xfrm>
        </p:spPr>
        <p:txBody>
          <a:bodyPr anchor="t"/>
          <a:lstStyle/>
          <a:p>
            <a:pPr algn="l">
              <a:spcBef>
                <a:spcPct val="20000"/>
              </a:spcBef>
              <a:defRPr/>
            </a:pPr>
            <a:r>
              <a:rPr lang="de-DE" altLang="de-DE" sz="1800" dirty="0" smtClean="0">
                <a:latin typeface="+mn-lt"/>
              </a:rPr>
              <a:t>1103,  Abschrift einer Urkunde aus dem Jahr 1771. </a:t>
            </a:r>
            <a:br>
              <a:rPr lang="de-DE" altLang="de-DE" sz="1800" dirty="0" smtClean="0">
                <a:latin typeface="+mn-lt"/>
              </a:rPr>
            </a:br>
            <a:r>
              <a:rPr lang="de-DE" altLang="de-DE" sz="1800" dirty="0" smtClean="0">
                <a:latin typeface="+mn-lt"/>
              </a:rPr>
              <a:t>Ob die Jahreszahl 1103 stimmt, </a:t>
            </a:r>
            <a:r>
              <a:rPr lang="de-DE" altLang="de-DE" sz="1800" dirty="0" err="1" smtClean="0">
                <a:latin typeface="+mn-lt"/>
              </a:rPr>
              <a:t>muß</a:t>
            </a:r>
            <a:r>
              <a:rPr lang="de-DE" altLang="de-DE" sz="1800" dirty="0" smtClean="0">
                <a:latin typeface="+mn-lt"/>
              </a:rPr>
              <a:t> überprüft werden.</a:t>
            </a:r>
            <a:br>
              <a:rPr lang="de-DE" altLang="de-DE" sz="1800" dirty="0" smtClean="0">
                <a:latin typeface="+mn-lt"/>
              </a:rPr>
            </a:br>
            <a:r>
              <a:rPr lang="de-DE" altLang="de-DE" sz="1800" dirty="0" smtClean="0">
                <a:latin typeface="+mn-lt"/>
              </a:rPr>
              <a:t/>
            </a:r>
            <a:br>
              <a:rPr lang="de-DE" altLang="de-DE" sz="1800" dirty="0" smtClean="0">
                <a:latin typeface="+mn-lt"/>
              </a:rPr>
            </a:br>
            <a:r>
              <a:rPr lang="de-DE" altLang="de-DE" sz="1800" dirty="0" smtClean="0">
                <a:solidFill>
                  <a:schemeClr val="tx1"/>
                </a:solidFill>
                <a:latin typeface="+mn-lt"/>
              </a:rPr>
              <a:t>Copia</a:t>
            </a:r>
            <a:br>
              <a:rPr lang="de-DE" altLang="de-DE" sz="1800" dirty="0" smtClean="0">
                <a:solidFill>
                  <a:schemeClr val="tx1"/>
                </a:solidFill>
                <a:latin typeface="+mn-lt"/>
              </a:rPr>
            </a:br>
            <a:r>
              <a:rPr lang="de-DE" altLang="de-DE" sz="1800" dirty="0" smtClean="0">
                <a:solidFill>
                  <a:schemeClr val="tx1"/>
                </a:solidFill>
                <a:latin typeface="+mn-lt"/>
              </a:rPr>
              <a:t>Ich Erasmus </a:t>
            </a:r>
            <a:r>
              <a:rPr lang="de-DE" altLang="de-DE" sz="1800" dirty="0" err="1" smtClean="0">
                <a:solidFill>
                  <a:schemeClr val="tx1"/>
                </a:solidFill>
                <a:latin typeface="+mn-lt"/>
              </a:rPr>
              <a:t>edeln</a:t>
            </a:r>
            <a:r>
              <a:rPr lang="de-DE" altLang="de-DE" sz="1800" dirty="0" smtClean="0">
                <a:solidFill>
                  <a:schemeClr val="tx1"/>
                </a:solidFill>
                <a:latin typeface="+mn-lt"/>
              </a:rPr>
              <a:t> von </a:t>
            </a:r>
            <a:r>
              <a:rPr lang="de-DE" altLang="de-DE" sz="1800" dirty="0" err="1" smtClean="0">
                <a:solidFill>
                  <a:schemeClr val="tx1"/>
                </a:solidFill>
                <a:latin typeface="+mn-lt"/>
              </a:rPr>
              <a:t>Ittern</a:t>
            </a:r>
            <a:r>
              <a:rPr lang="de-DE" altLang="de-DE" sz="1800" dirty="0" smtClean="0">
                <a:solidFill>
                  <a:schemeClr val="tx1"/>
                </a:solidFill>
                <a:latin typeface="+mn-lt"/>
              </a:rPr>
              <a:t>, und ich Hermann von </a:t>
            </a:r>
            <a:r>
              <a:rPr lang="de-DE" altLang="de-DE" sz="1800" dirty="0" err="1" smtClean="0">
                <a:solidFill>
                  <a:schemeClr val="tx1"/>
                </a:solidFill>
                <a:latin typeface="+mn-lt"/>
              </a:rPr>
              <a:t>Holtzhus</a:t>
            </a:r>
            <a:r>
              <a:rPr lang="de-DE" altLang="de-DE" sz="1800" dirty="0" smtClean="0">
                <a:solidFill>
                  <a:schemeClr val="tx1"/>
                </a:solidFill>
                <a:latin typeface="+mn-lt"/>
              </a:rPr>
              <a:t>  </a:t>
            </a:r>
            <a:r>
              <a:rPr lang="de-DE" altLang="de-DE" sz="1800" dirty="0" err="1" smtClean="0">
                <a:solidFill>
                  <a:schemeClr val="tx1"/>
                </a:solidFill>
                <a:latin typeface="+mn-lt"/>
              </a:rPr>
              <a:t>Weggener</a:t>
            </a:r>
            <a:r>
              <a:rPr lang="de-DE" altLang="de-DE" sz="1800" dirty="0" smtClean="0">
                <a:solidFill>
                  <a:schemeClr val="tx1"/>
                </a:solidFill>
                <a:latin typeface="+mn-lt"/>
              </a:rPr>
              <a:t> bekenne </a:t>
            </a:r>
            <a:r>
              <a:rPr lang="de-DE" altLang="de-DE" sz="1800" dirty="0" err="1" smtClean="0">
                <a:solidFill>
                  <a:schemeClr val="tx1"/>
                </a:solidFill>
                <a:latin typeface="+mn-lt"/>
              </a:rPr>
              <a:t>offenlich</a:t>
            </a:r>
            <a:r>
              <a:rPr lang="de-DE" altLang="de-DE" sz="1800" dirty="0" smtClean="0">
                <a:solidFill>
                  <a:schemeClr val="tx1"/>
                </a:solidFill>
                <a:latin typeface="+mn-lt"/>
              </a:rPr>
              <a:t> in </a:t>
            </a:r>
            <a:r>
              <a:rPr lang="de-DE" altLang="de-DE" sz="1800" dirty="0" err="1" smtClean="0">
                <a:solidFill>
                  <a:schemeClr val="tx1"/>
                </a:solidFill>
                <a:latin typeface="+mn-lt"/>
              </a:rPr>
              <a:t>düßeme</a:t>
            </a:r>
            <a:r>
              <a:rPr lang="de-DE" altLang="de-DE" sz="1800" dirty="0" smtClean="0">
                <a:solidFill>
                  <a:schemeClr val="tx1"/>
                </a:solidFill>
                <a:latin typeface="+mn-lt"/>
              </a:rPr>
              <a:t> </a:t>
            </a:r>
            <a:r>
              <a:rPr lang="de-DE" altLang="de-DE" sz="1800" dirty="0" err="1" smtClean="0">
                <a:solidFill>
                  <a:schemeClr val="tx1"/>
                </a:solidFill>
                <a:latin typeface="+mn-lt"/>
              </a:rPr>
              <a:t>Bryffe</a:t>
            </a:r>
            <a:r>
              <a:rPr lang="de-DE" altLang="de-DE" sz="1800" dirty="0" smtClean="0">
                <a:solidFill>
                  <a:schemeClr val="tx1"/>
                </a:solidFill>
                <a:latin typeface="+mn-lt"/>
              </a:rPr>
              <a:t>, vor uns, und unsere Erben </a:t>
            </a:r>
            <a:r>
              <a:rPr lang="de-DE" altLang="de-DE" sz="1800" dirty="0" err="1" smtClean="0">
                <a:solidFill>
                  <a:schemeClr val="tx1"/>
                </a:solidFill>
                <a:latin typeface="+mn-lt"/>
              </a:rPr>
              <a:t>daß</a:t>
            </a:r>
            <a:r>
              <a:rPr lang="de-DE" altLang="de-DE" sz="1800" dirty="0" smtClean="0">
                <a:solidFill>
                  <a:schemeClr val="tx1"/>
                </a:solidFill>
                <a:latin typeface="+mn-lt"/>
              </a:rPr>
              <a:t> wir sämtliche </a:t>
            </a:r>
            <a:r>
              <a:rPr lang="de-DE" altLang="de-DE" sz="1800" dirty="0" err="1" smtClean="0">
                <a:solidFill>
                  <a:schemeClr val="tx1"/>
                </a:solidFill>
                <a:latin typeface="+mn-lt"/>
              </a:rPr>
              <a:t>einefaen</a:t>
            </a:r>
            <a:r>
              <a:rPr lang="de-DE" altLang="de-DE" sz="1800" dirty="0" smtClean="0">
                <a:solidFill>
                  <a:schemeClr val="tx1"/>
                </a:solidFill>
                <a:latin typeface="+mn-lt"/>
              </a:rPr>
              <a:t> , und </a:t>
            </a:r>
            <a:r>
              <a:rPr lang="de-DE" altLang="de-DE" sz="1800" dirty="0" err="1" smtClean="0">
                <a:solidFill>
                  <a:schemeClr val="tx1"/>
                </a:solidFill>
                <a:latin typeface="+mn-lt"/>
              </a:rPr>
              <a:t>entfangen</a:t>
            </a:r>
            <a:r>
              <a:rPr lang="de-DE" altLang="de-DE" sz="1800" dirty="0" smtClean="0">
                <a:solidFill>
                  <a:schemeClr val="tx1"/>
                </a:solidFill>
                <a:latin typeface="+mn-lt"/>
              </a:rPr>
              <a:t> </a:t>
            </a:r>
            <a:r>
              <a:rPr lang="de-DE" altLang="de-DE" sz="1800" dirty="0" err="1" smtClean="0">
                <a:solidFill>
                  <a:schemeClr val="tx1"/>
                </a:solidFill>
                <a:latin typeface="+mn-lt"/>
              </a:rPr>
              <a:t>han</a:t>
            </a:r>
            <a:r>
              <a:rPr lang="de-DE" altLang="de-DE" sz="1800" dirty="0" smtClean="0">
                <a:solidFill>
                  <a:schemeClr val="tx1"/>
                </a:solidFill>
                <a:latin typeface="+mn-lt"/>
              </a:rPr>
              <a:t>, das Kirch-Lehn zu </a:t>
            </a:r>
            <a:r>
              <a:rPr lang="de-DE" altLang="de-DE" sz="1800" dirty="0" err="1" smtClean="0">
                <a:solidFill>
                  <a:schemeClr val="tx1"/>
                </a:solidFill>
                <a:latin typeface="+mn-lt"/>
              </a:rPr>
              <a:t>Hornkusen</a:t>
            </a:r>
            <a:r>
              <a:rPr lang="de-DE" altLang="de-DE" sz="1800" dirty="0" smtClean="0">
                <a:solidFill>
                  <a:schemeClr val="tx1"/>
                </a:solidFill>
                <a:latin typeface="+mn-lt"/>
              </a:rPr>
              <a:t>, mit </a:t>
            </a:r>
            <a:r>
              <a:rPr lang="de-DE" altLang="de-DE" sz="1800" dirty="0" err="1" smtClean="0">
                <a:solidFill>
                  <a:schemeClr val="tx1"/>
                </a:solidFill>
                <a:latin typeface="+mn-lt"/>
              </a:rPr>
              <a:t>syner</a:t>
            </a:r>
            <a:r>
              <a:rPr lang="de-DE" altLang="de-DE" sz="1800" dirty="0" smtClean="0">
                <a:solidFill>
                  <a:schemeClr val="tx1"/>
                </a:solidFill>
                <a:latin typeface="+mn-lt"/>
              </a:rPr>
              <a:t> </a:t>
            </a:r>
            <a:r>
              <a:rPr lang="de-DE" altLang="de-DE" sz="1800" dirty="0" err="1" smtClean="0">
                <a:solidFill>
                  <a:schemeClr val="tx1"/>
                </a:solidFill>
                <a:latin typeface="+mn-lt"/>
              </a:rPr>
              <a:t>zubehörunge</a:t>
            </a:r>
            <a:r>
              <a:rPr lang="de-DE" altLang="de-DE" sz="1800" dirty="0" smtClean="0">
                <a:solidFill>
                  <a:schemeClr val="tx1"/>
                </a:solidFill>
                <a:latin typeface="+mn-lt"/>
              </a:rPr>
              <a:t>, also </a:t>
            </a:r>
            <a:r>
              <a:rPr lang="de-DE" altLang="de-DE" sz="1800" dirty="0" err="1" smtClean="0">
                <a:solidFill>
                  <a:schemeClr val="tx1"/>
                </a:solidFill>
                <a:latin typeface="+mn-lt"/>
              </a:rPr>
              <a:t>gebruckliich</a:t>
            </a:r>
            <a:r>
              <a:rPr lang="de-DE" altLang="de-DE" sz="1800" dirty="0" smtClean="0">
                <a:solidFill>
                  <a:schemeClr val="tx1"/>
                </a:solidFill>
                <a:latin typeface="+mn-lt"/>
              </a:rPr>
              <a:t> und recht ist, von </a:t>
            </a:r>
            <a:r>
              <a:rPr lang="de-DE" altLang="de-DE" sz="1800" dirty="0" err="1" smtClean="0">
                <a:solidFill>
                  <a:schemeClr val="tx1"/>
                </a:solidFill>
                <a:latin typeface="+mn-lt"/>
              </a:rPr>
              <a:t>deme</a:t>
            </a:r>
            <a:r>
              <a:rPr lang="de-DE" altLang="de-DE" sz="1800" dirty="0" smtClean="0">
                <a:solidFill>
                  <a:schemeClr val="tx1"/>
                </a:solidFill>
                <a:latin typeface="+mn-lt"/>
              </a:rPr>
              <a:t> Ehrwürdigen </a:t>
            </a:r>
            <a:r>
              <a:rPr lang="de-DE" altLang="de-DE" sz="1800" dirty="0" err="1" smtClean="0">
                <a:solidFill>
                  <a:schemeClr val="tx1"/>
                </a:solidFill>
                <a:latin typeface="+mn-lt"/>
              </a:rPr>
              <a:t>unseme</a:t>
            </a:r>
            <a:r>
              <a:rPr lang="de-DE" altLang="de-DE" sz="1800" dirty="0" smtClean="0">
                <a:solidFill>
                  <a:schemeClr val="tx1"/>
                </a:solidFill>
                <a:latin typeface="+mn-lt"/>
              </a:rPr>
              <a:t> </a:t>
            </a:r>
            <a:r>
              <a:rPr lang="de-DE" altLang="de-DE" sz="1800" dirty="0" err="1" smtClean="0">
                <a:solidFill>
                  <a:schemeClr val="tx1"/>
                </a:solidFill>
                <a:latin typeface="+mn-lt"/>
              </a:rPr>
              <a:t>lyben</a:t>
            </a:r>
            <a:r>
              <a:rPr lang="de-DE" altLang="de-DE" sz="1800" dirty="0" smtClean="0">
                <a:solidFill>
                  <a:schemeClr val="tx1"/>
                </a:solidFill>
                <a:latin typeface="+mn-lt"/>
              </a:rPr>
              <a:t> gnädigen Herrn, Herrn </a:t>
            </a:r>
            <a:r>
              <a:rPr lang="de-DE" altLang="de-DE" sz="1800" dirty="0" err="1" smtClean="0">
                <a:solidFill>
                  <a:schemeClr val="tx1"/>
                </a:solidFill>
                <a:latin typeface="+mn-lt"/>
              </a:rPr>
              <a:t>Wulbrand</a:t>
            </a:r>
            <a:r>
              <a:rPr lang="de-DE" altLang="de-DE" sz="1800" dirty="0" smtClean="0">
                <a:solidFill>
                  <a:schemeClr val="tx1"/>
                </a:solidFill>
                <a:latin typeface="+mn-lt"/>
              </a:rPr>
              <a:t> Abte zu </a:t>
            </a:r>
            <a:r>
              <a:rPr lang="de-DE" altLang="de-DE" sz="1800" dirty="0" err="1" smtClean="0">
                <a:solidFill>
                  <a:schemeClr val="tx1"/>
                </a:solidFill>
                <a:latin typeface="+mn-lt"/>
              </a:rPr>
              <a:t>Corvey</a:t>
            </a:r>
            <a:r>
              <a:rPr lang="de-DE" altLang="de-DE" sz="1800" dirty="0" smtClean="0">
                <a:solidFill>
                  <a:schemeClr val="tx1"/>
                </a:solidFill>
                <a:latin typeface="+mn-lt"/>
              </a:rPr>
              <a:t>, und </a:t>
            </a:r>
            <a:r>
              <a:rPr lang="de-DE" altLang="de-DE" sz="1800" dirty="0" err="1" smtClean="0">
                <a:solidFill>
                  <a:schemeClr val="tx1"/>
                </a:solidFill>
                <a:latin typeface="+mn-lt"/>
              </a:rPr>
              <a:t>sime</a:t>
            </a:r>
            <a:r>
              <a:rPr lang="de-DE" altLang="de-DE" sz="1800" dirty="0" smtClean="0">
                <a:solidFill>
                  <a:schemeClr val="tx1"/>
                </a:solidFill>
                <a:latin typeface="+mn-lt"/>
              </a:rPr>
              <a:t> Stifte und </a:t>
            </a:r>
            <a:r>
              <a:rPr lang="de-DE" altLang="de-DE" sz="1800" dirty="0" err="1" smtClean="0">
                <a:solidFill>
                  <a:schemeClr val="tx1"/>
                </a:solidFill>
                <a:latin typeface="+mn-lt"/>
              </a:rPr>
              <a:t>wy</a:t>
            </a:r>
            <a:r>
              <a:rPr lang="de-DE" altLang="de-DE" sz="1800" dirty="0" smtClean="0">
                <a:solidFill>
                  <a:schemeClr val="tx1"/>
                </a:solidFill>
                <a:latin typeface="+mn-lt"/>
              </a:rPr>
              <a:t> und </a:t>
            </a:r>
            <a:r>
              <a:rPr lang="de-DE" altLang="de-DE" sz="1800" dirty="0" err="1" smtClean="0">
                <a:solidFill>
                  <a:schemeClr val="tx1"/>
                </a:solidFill>
                <a:latin typeface="+mn-lt"/>
              </a:rPr>
              <a:t>unse</a:t>
            </a:r>
            <a:r>
              <a:rPr lang="de-DE" altLang="de-DE" sz="1800" dirty="0" smtClean="0">
                <a:solidFill>
                  <a:schemeClr val="tx1"/>
                </a:solidFill>
                <a:latin typeface="+mn-lt"/>
              </a:rPr>
              <a:t> Erben sollen das von </a:t>
            </a:r>
            <a:r>
              <a:rPr lang="de-DE" altLang="de-DE" sz="1800" dirty="0" err="1" smtClean="0">
                <a:solidFill>
                  <a:schemeClr val="tx1"/>
                </a:solidFill>
                <a:latin typeface="+mn-lt"/>
              </a:rPr>
              <a:t>eme</a:t>
            </a:r>
            <a:r>
              <a:rPr lang="de-DE" altLang="de-DE" sz="1800" dirty="0" smtClean="0">
                <a:solidFill>
                  <a:schemeClr val="tx1"/>
                </a:solidFill>
                <a:latin typeface="+mn-lt"/>
              </a:rPr>
              <a:t> und Sime Stifte </a:t>
            </a:r>
            <a:r>
              <a:rPr lang="de-DE" altLang="de-DE" sz="1800" dirty="0" err="1" smtClean="0">
                <a:solidFill>
                  <a:schemeClr val="tx1"/>
                </a:solidFill>
                <a:latin typeface="+mn-lt"/>
              </a:rPr>
              <a:t>ewekliche</a:t>
            </a:r>
            <a:r>
              <a:rPr lang="de-DE" altLang="de-DE" sz="1800" dirty="0" smtClean="0">
                <a:solidFill>
                  <a:schemeClr val="tx1"/>
                </a:solidFill>
                <a:latin typeface="+mn-lt"/>
              </a:rPr>
              <a:t> haben und </a:t>
            </a:r>
            <a:r>
              <a:rPr lang="de-DE" altLang="de-DE" sz="1800" dirty="0" err="1" smtClean="0">
                <a:solidFill>
                  <a:schemeClr val="tx1"/>
                </a:solidFill>
                <a:latin typeface="+mn-lt"/>
              </a:rPr>
              <a:t>emefan</a:t>
            </a:r>
            <a:r>
              <a:rPr lang="de-DE" altLang="de-DE" sz="1800" dirty="0" smtClean="0">
                <a:solidFill>
                  <a:schemeClr val="tx1"/>
                </a:solidFill>
                <a:latin typeface="+mn-lt"/>
              </a:rPr>
              <a:t>, also </a:t>
            </a:r>
            <a:r>
              <a:rPr lang="de-DE" altLang="de-DE" sz="1800" dirty="0" err="1" smtClean="0">
                <a:solidFill>
                  <a:schemeClr val="tx1"/>
                </a:solidFill>
                <a:latin typeface="+mn-lt"/>
              </a:rPr>
              <a:t>gewohnlich</a:t>
            </a:r>
            <a:r>
              <a:rPr lang="de-DE" altLang="de-DE" sz="1800" dirty="0" smtClean="0">
                <a:solidFill>
                  <a:schemeClr val="tx1"/>
                </a:solidFill>
                <a:latin typeface="+mn-lt"/>
              </a:rPr>
              <a:t> und recht ist, und </a:t>
            </a:r>
            <a:r>
              <a:rPr lang="de-DE" altLang="de-DE" sz="1800" dirty="0" err="1" smtClean="0">
                <a:solidFill>
                  <a:schemeClr val="tx1"/>
                </a:solidFill>
                <a:latin typeface="+mn-lt"/>
              </a:rPr>
              <a:t>soreden</a:t>
            </a:r>
            <a:r>
              <a:rPr lang="de-DE" altLang="de-DE" sz="1800" dirty="0" smtClean="0">
                <a:solidFill>
                  <a:schemeClr val="tx1"/>
                </a:solidFill>
                <a:latin typeface="+mn-lt"/>
              </a:rPr>
              <a:t> und geloben Vor uns und unser Erben, Deme Vorgedachten </a:t>
            </a:r>
            <a:r>
              <a:rPr lang="de-DE" altLang="de-DE" sz="1800" dirty="0" err="1" smtClean="0">
                <a:solidFill>
                  <a:schemeClr val="tx1"/>
                </a:solidFill>
                <a:latin typeface="+mn-lt"/>
              </a:rPr>
              <a:t>Unserme</a:t>
            </a:r>
            <a:r>
              <a:rPr lang="de-DE" altLang="de-DE" sz="1800" dirty="0" smtClean="0">
                <a:solidFill>
                  <a:schemeClr val="tx1"/>
                </a:solidFill>
                <a:latin typeface="+mn-lt"/>
              </a:rPr>
              <a:t> gnädigen Herrn und Sime Stifte </a:t>
            </a:r>
            <a:r>
              <a:rPr lang="de-DE" altLang="de-DE" sz="1800" dirty="0" err="1" smtClean="0">
                <a:solidFill>
                  <a:schemeClr val="tx1"/>
                </a:solidFill>
                <a:latin typeface="+mn-lt"/>
              </a:rPr>
              <a:t>Truwe</a:t>
            </a:r>
            <a:r>
              <a:rPr lang="de-DE" altLang="de-DE" sz="1800" dirty="0" smtClean="0">
                <a:solidFill>
                  <a:schemeClr val="tx1"/>
                </a:solidFill>
                <a:latin typeface="+mn-lt"/>
              </a:rPr>
              <a:t> und hold</a:t>
            </a:r>
            <a:r>
              <a:rPr lang="de-DE" altLang="de-DE" sz="1800" dirty="0" smtClean="0">
                <a:solidFill>
                  <a:schemeClr val="tx1"/>
                </a:solidFill>
                <a:latin typeface="+mn-lt"/>
                <a:hlinkClick r:id="" action="ppaction://noaction"/>
              </a:rPr>
              <a:t> </a:t>
            </a:r>
            <a:r>
              <a:rPr lang="de-DE" altLang="de-DE" sz="1800" dirty="0" smtClean="0">
                <a:solidFill>
                  <a:schemeClr val="tx1"/>
                </a:solidFill>
                <a:latin typeface="+mn-lt"/>
              </a:rPr>
              <a:t>zu </a:t>
            </a:r>
            <a:r>
              <a:rPr lang="de-DE" altLang="de-DE" sz="1800" dirty="0" err="1" smtClean="0">
                <a:solidFill>
                  <a:schemeClr val="tx1"/>
                </a:solidFill>
                <a:latin typeface="+mn-lt"/>
              </a:rPr>
              <a:t>syn</a:t>
            </a:r>
            <a:r>
              <a:rPr lang="de-DE" altLang="de-DE" sz="1800" dirty="0" smtClean="0">
                <a:solidFill>
                  <a:schemeClr val="tx1"/>
                </a:solidFill>
                <a:latin typeface="+mn-lt"/>
              </a:rPr>
              <a:t> als wie man </a:t>
            </a:r>
            <a:r>
              <a:rPr lang="de-DE" altLang="de-DE" sz="1800" dirty="0" err="1" smtClean="0">
                <a:solidFill>
                  <a:schemeClr val="tx1"/>
                </a:solidFill>
                <a:latin typeface="+mn-lt"/>
              </a:rPr>
              <a:t>synen</a:t>
            </a:r>
            <a:r>
              <a:rPr lang="de-DE" altLang="de-DE" sz="1800" dirty="0" smtClean="0">
                <a:solidFill>
                  <a:schemeClr val="tx1"/>
                </a:solidFill>
                <a:latin typeface="+mn-lt"/>
              </a:rPr>
              <a:t> </a:t>
            </a:r>
            <a:r>
              <a:rPr lang="de-DE" altLang="de-DE" sz="1800" dirty="0" err="1" smtClean="0">
                <a:solidFill>
                  <a:schemeClr val="tx1"/>
                </a:solidFill>
                <a:latin typeface="+mn-lt"/>
              </a:rPr>
              <a:t>Heren</a:t>
            </a:r>
            <a:r>
              <a:rPr lang="de-DE" altLang="de-DE" sz="1800" dirty="0" smtClean="0">
                <a:solidFill>
                  <a:schemeClr val="tx1"/>
                </a:solidFill>
                <a:latin typeface="+mn-lt"/>
              </a:rPr>
              <a:t> billig ist , und </a:t>
            </a:r>
            <a:r>
              <a:rPr lang="de-DE" altLang="de-DE" sz="1800" dirty="0" err="1" smtClean="0">
                <a:solidFill>
                  <a:schemeClr val="tx1"/>
                </a:solidFill>
                <a:latin typeface="+mn-lt"/>
              </a:rPr>
              <a:t>han</a:t>
            </a:r>
            <a:r>
              <a:rPr lang="de-DE" altLang="de-DE" sz="1800" dirty="0" smtClean="0">
                <a:solidFill>
                  <a:schemeClr val="tx1"/>
                </a:solidFill>
                <a:latin typeface="+mn-lt"/>
              </a:rPr>
              <a:t> als zu </a:t>
            </a:r>
            <a:r>
              <a:rPr lang="de-DE" altLang="de-DE" sz="1800" dirty="0" err="1" smtClean="0">
                <a:solidFill>
                  <a:schemeClr val="tx1"/>
                </a:solidFill>
                <a:latin typeface="+mn-lt"/>
              </a:rPr>
              <a:t>Kuntschafft</a:t>
            </a:r>
            <a:r>
              <a:rPr lang="de-DE" altLang="de-DE" sz="1800" dirty="0" smtClean="0">
                <a:solidFill>
                  <a:schemeClr val="tx1"/>
                </a:solidFill>
                <a:latin typeface="+mn-lt"/>
              </a:rPr>
              <a:t> unser </a:t>
            </a:r>
            <a:r>
              <a:rPr lang="de-DE" altLang="de-DE" sz="1800" dirty="0" err="1" smtClean="0">
                <a:solidFill>
                  <a:schemeClr val="tx1"/>
                </a:solidFill>
                <a:latin typeface="+mn-lt"/>
              </a:rPr>
              <a:t>beyder</a:t>
            </a:r>
            <a:r>
              <a:rPr lang="de-DE" altLang="de-DE" sz="1800" dirty="0" smtClean="0">
                <a:solidFill>
                  <a:schemeClr val="tx1"/>
                </a:solidFill>
                <a:latin typeface="+mn-lt"/>
              </a:rPr>
              <a:t> </a:t>
            </a:r>
            <a:r>
              <a:rPr lang="de-DE" altLang="de-DE" sz="1800" dirty="0" err="1" smtClean="0">
                <a:solidFill>
                  <a:schemeClr val="tx1"/>
                </a:solidFill>
                <a:latin typeface="+mn-lt"/>
              </a:rPr>
              <a:t>Ingesegel</a:t>
            </a:r>
            <a:r>
              <a:rPr lang="de-DE" altLang="de-DE" sz="1800" dirty="0" smtClean="0">
                <a:solidFill>
                  <a:schemeClr val="tx1"/>
                </a:solidFill>
                <a:latin typeface="+mn-lt"/>
              </a:rPr>
              <a:t> Vor und </a:t>
            </a:r>
            <a:r>
              <a:rPr lang="de-DE" altLang="de-DE" sz="1800" dirty="0" err="1" smtClean="0">
                <a:solidFill>
                  <a:schemeClr val="tx1"/>
                </a:solidFill>
                <a:latin typeface="+mn-lt"/>
              </a:rPr>
              <a:t>und</a:t>
            </a:r>
            <a:r>
              <a:rPr lang="de-DE" altLang="de-DE" sz="1800" dirty="0" smtClean="0">
                <a:solidFill>
                  <a:schemeClr val="tx1"/>
                </a:solidFill>
                <a:latin typeface="+mn-lt"/>
              </a:rPr>
              <a:t> unsere Erben an </a:t>
            </a:r>
            <a:r>
              <a:rPr lang="de-DE" altLang="de-DE" sz="1800" dirty="0" err="1" smtClean="0">
                <a:solidFill>
                  <a:schemeClr val="tx1"/>
                </a:solidFill>
                <a:latin typeface="+mn-lt"/>
              </a:rPr>
              <a:t>düßen</a:t>
            </a:r>
            <a:r>
              <a:rPr lang="de-DE" altLang="de-DE" sz="1800" dirty="0" smtClean="0">
                <a:solidFill>
                  <a:schemeClr val="tx1"/>
                </a:solidFill>
                <a:latin typeface="+mn-lt"/>
              </a:rPr>
              <a:t> Brief gehangen, der Gegeben </a:t>
            </a:r>
            <a:r>
              <a:rPr lang="de-DE" altLang="de-DE" sz="1800" dirty="0" err="1" smtClean="0">
                <a:solidFill>
                  <a:schemeClr val="tx1"/>
                </a:solidFill>
                <a:latin typeface="+mn-lt"/>
              </a:rPr>
              <a:t>is</a:t>
            </a:r>
            <a:r>
              <a:rPr lang="de-DE" altLang="de-DE" sz="1800" dirty="0" smtClean="0">
                <a:solidFill>
                  <a:schemeClr val="tx1"/>
                </a:solidFill>
                <a:latin typeface="+mn-lt"/>
              </a:rPr>
              <a:t> nach Godes </a:t>
            </a:r>
            <a:r>
              <a:rPr lang="de-DE" altLang="de-DE" sz="1800" dirty="0" err="1" smtClean="0">
                <a:solidFill>
                  <a:schemeClr val="tx1"/>
                </a:solidFill>
                <a:latin typeface="+mn-lt"/>
              </a:rPr>
              <a:t>gebort</a:t>
            </a:r>
            <a:r>
              <a:rPr lang="de-DE" altLang="de-DE" sz="1800" dirty="0" smtClean="0">
                <a:solidFill>
                  <a:schemeClr val="tx1"/>
                </a:solidFill>
                <a:latin typeface="+mn-lt"/>
              </a:rPr>
              <a:t> </a:t>
            </a:r>
            <a:r>
              <a:rPr lang="de-DE" altLang="de-DE" sz="1800" dirty="0" err="1" smtClean="0">
                <a:solidFill>
                  <a:schemeClr val="tx1"/>
                </a:solidFill>
                <a:latin typeface="+mn-lt"/>
              </a:rPr>
              <a:t>Dusent</a:t>
            </a:r>
            <a:r>
              <a:rPr lang="de-DE" altLang="de-DE" sz="1800" dirty="0" smtClean="0">
                <a:solidFill>
                  <a:schemeClr val="tx1"/>
                </a:solidFill>
                <a:latin typeface="+mn-lt"/>
              </a:rPr>
              <a:t> hundert Jahr, darnach In dem dritten Jahr, </a:t>
            </a:r>
            <a:r>
              <a:rPr lang="de-DE" altLang="de-DE" sz="1800" dirty="0" err="1" smtClean="0">
                <a:solidFill>
                  <a:schemeClr val="tx1"/>
                </a:solidFill>
                <a:latin typeface="+mn-lt"/>
              </a:rPr>
              <a:t>uf</a:t>
            </a:r>
            <a:r>
              <a:rPr lang="de-DE" altLang="de-DE" sz="1800" dirty="0" smtClean="0">
                <a:solidFill>
                  <a:schemeClr val="tx1"/>
                </a:solidFill>
                <a:latin typeface="+mn-lt"/>
              </a:rPr>
              <a:t> </a:t>
            </a:r>
            <a:r>
              <a:rPr lang="de-DE" altLang="de-DE" sz="1800" dirty="0" err="1" smtClean="0">
                <a:solidFill>
                  <a:schemeClr val="tx1"/>
                </a:solidFill>
                <a:latin typeface="+mn-lt"/>
              </a:rPr>
              <a:t>Sinte</a:t>
            </a:r>
            <a:r>
              <a:rPr lang="de-DE" altLang="de-DE" sz="1800" dirty="0" smtClean="0">
                <a:solidFill>
                  <a:schemeClr val="tx1"/>
                </a:solidFill>
                <a:latin typeface="+mn-lt"/>
              </a:rPr>
              <a:t> Jürgen </a:t>
            </a:r>
            <a:r>
              <a:rPr lang="de-DE" altLang="de-DE" sz="1800" dirty="0" err="1" smtClean="0">
                <a:solidFill>
                  <a:schemeClr val="tx1"/>
                </a:solidFill>
                <a:latin typeface="+mn-lt"/>
              </a:rPr>
              <a:t>Tach</a:t>
            </a:r>
            <a:r>
              <a:rPr lang="de-DE" altLang="de-DE" sz="1800" dirty="0" smtClean="0">
                <a:solidFill>
                  <a:schemeClr val="tx1"/>
                </a:solidFill>
                <a:latin typeface="+mn-lt"/>
              </a:rPr>
              <a:t>.</a:t>
            </a:r>
            <a:br>
              <a:rPr lang="de-DE" altLang="de-DE" sz="1800" dirty="0" smtClean="0">
                <a:solidFill>
                  <a:schemeClr val="tx1"/>
                </a:solidFill>
                <a:latin typeface="+mn-lt"/>
              </a:rPr>
            </a:br>
            <a:r>
              <a:rPr lang="de-DE" altLang="de-DE" sz="1800" dirty="0" smtClean="0">
                <a:solidFill>
                  <a:schemeClr val="tx1"/>
                </a:solidFill>
                <a:latin typeface="+mn-lt"/>
              </a:rPr>
              <a:t/>
            </a:r>
            <a:br>
              <a:rPr lang="de-DE" altLang="de-DE" sz="1800" dirty="0" smtClean="0">
                <a:solidFill>
                  <a:schemeClr val="tx1"/>
                </a:solidFill>
                <a:latin typeface="+mn-lt"/>
              </a:rPr>
            </a:br>
            <a:r>
              <a:rPr lang="de-DE" altLang="de-DE" sz="1800" dirty="0" smtClean="0">
                <a:solidFill>
                  <a:schemeClr val="tx1"/>
                </a:solidFill>
                <a:latin typeface="+mn-lt"/>
              </a:rPr>
              <a:t>                   (LS)                                       (LS)</a:t>
            </a:r>
            <a:br>
              <a:rPr lang="de-DE" altLang="de-DE" sz="1800" dirty="0" smtClean="0">
                <a:solidFill>
                  <a:schemeClr val="tx1"/>
                </a:solidFill>
                <a:latin typeface="+mn-lt"/>
              </a:rPr>
            </a:br>
            <a:r>
              <a:rPr lang="de-DE" altLang="de-DE" sz="1800" dirty="0" smtClean="0">
                <a:solidFill>
                  <a:schemeClr val="tx1"/>
                </a:solidFill>
                <a:latin typeface="+mn-lt"/>
              </a:rPr>
              <a:t>Obstanten  </a:t>
            </a:r>
            <a:r>
              <a:rPr lang="de-DE" altLang="de-DE" sz="1800" dirty="0" err="1" smtClean="0">
                <a:solidFill>
                  <a:schemeClr val="tx1"/>
                </a:solidFill>
                <a:latin typeface="+mn-lt"/>
              </a:rPr>
              <a:t>hanc</a:t>
            </a:r>
            <a:r>
              <a:rPr lang="de-DE" altLang="de-DE" sz="1800" dirty="0" smtClean="0">
                <a:solidFill>
                  <a:schemeClr val="tx1"/>
                </a:solidFill>
                <a:latin typeface="+mn-lt"/>
              </a:rPr>
              <a:t>  </a:t>
            </a:r>
            <a:r>
              <a:rPr lang="de-DE" altLang="de-DE" sz="1800" dirty="0" err="1" smtClean="0">
                <a:solidFill>
                  <a:schemeClr val="tx1"/>
                </a:solidFill>
                <a:latin typeface="+mn-lt"/>
              </a:rPr>
              <a:t>Copiam</a:t>
            </a:r>
            <a:r>
              <a:rPr lang="de-DE" altLang="de-DE" sz="1800" dirty="0" smtClean="0">
                <a:solidFill>
                  <a:schemeClr val="tx1"/>
                </a:solidFill>
                <a:latin typeface="+mn-lt"/>
              </a:rPr>
              <a:t>  </a:t>
            </a:r>
            <a:r>
              <a:rPr lang="de-DE" altLang="de-DE" sz="1800" dirty="0" err="1" smtClean="0">
                <a:solidFill>
                  <a:schemeClr val="tx1"/>
                </a:solidFill>
                <a:latin typeface="+mn-lt"/>
              </a:rPr>
              <a:t>Vero</a:t>
            </a:r>
            <a:r>
              <a:rPr lang="de-DE" altLang="de-DE" sz="1800" dirty="0" smtClean="0">
                <a:solidFill>
                  <a:schemeClr val="tx1"/>
                </a:solidFill>
                <a:latin typeface="+mn-lt"/>
              </a:rPr>
              <a:t> </a:t>
            </a:r>
            <a:r>
              <a:rPr lang="de-DE" altLang="de-DE" sz="1800" dirty="0" err="1" smtClean="0">
                <a:solidFill>
                  <a:schemeClr val="tx1"/>
                </a:solidFill>
                <a:latin typeface="+mn-lt"/>
              </a:rPr>
              <a:t>orginali</a:t>
            </a:r>
            <a:r>
              <a:rPr lang="de-DE" altLang="de-DE" sz="1800" dirty="0" smtClean="0">
                <a:solidFill>
                  <a:schemeClr val="tx1"/>
                </a:solidFill>
                <a:latin typeface="+mn-lt"/>
              </a:rPr>
              <a:t/>
            </a:r>
            <a:br>
              <a:rPr lang="de-DE" altLang="de-DE" sz="1800" dirty="0" smtClean="0">
                <a:solidFill>
                  <a:schemeClr val="tx1"/>
                </a:solidFill>
                <a:latin typeface="+mn-lt"/>
              </a:rPr>
            </a:br>
            <a:r>
              <a:rPr lang="de-DE" altLang="de-DE" sz="1800" dirty="0" smtClean="0">
                <a:solidFill>
                  <a:schemeClr val="tx1"/>
                </a:solidFill>
                <a:latin typeface="+mn-lt"/>
              </a:rPr>
              <a:t>......o </a:t>
            </a:r>
            <a:r>
              <a:rPr lang="de-DE" altLang="de-DE" sz="1800" dirty="0" err="1" smtClean="0">
                <a:solidFill>
                  <a:schemeClr val="tx1"/>
                </a:solidFill>
                <a:latin typeface="+mn-lt"/>
              </a:rPr>
              <a:t>previe</a:t>
            </a:r>
            <a:r>
              <a:rPr lang="de-DE" altLang="de-DE" sz="1800" dirty="0" smtClean="0">
                <a:solidFill>
                  <a:schemeClr val="tx1"/>
                </a:solidFill>
                <a:latin typeface="+mn-lt"/>
              </a:rPr>
              <a:t> </a:t>
            </a:r>
            <a:r>
              <a:rPr lang="de-DE" altLang="de-DE" sz="1800" dirty="0" err="1" smtClean="0">
                <a:solidFill>
                  <a:schemeClr val="tx1"/>
                </a:solidFill>
                <a:latin typeface="+mn-lt"/>
              </a:rPr>
              <a:t>facta</a:t>
            </a:r>
            <a:r>
              <a:rPr lang="de-DE" altLang="de-DE" sz="1800" dirty="0" smtClean="0">
                <a:solidFill>
                  <a:schemeClr val="tx1"/>
                </a:solidFill>
                <a:latin typeface="+mn-lt"/>
              </a:rPr>
              <a:t> </a:t>
            </a:r>
            <a:r>
              <a:rPr lang="de-DE" altLang="de-DE" sz="1800" dirty="0" err="1" smtClean="0">
                <a:solidFill>
                  <a:schemeClr val="tx1"/>
                </a:solidFill>
                <a:latin typeface="+mn-lt"/>
              </a:rPr>
              <a:t>Coöllatione</a:t>
            </a:r>
            <a:r>
              <a:rPr lang="de-DE" altLang="de-DE" sz="1800" dirty="0" smtClean="0">
                <a:solidFill>
                  <a:schemeClr val="tx1"/>
                </a:solidFill>
                <a:latin typeface="+mn-lt"/>
              </a:rPr>
              <a:t> </a:t>
            </a:r>
            <a:r>
              <a:rPr lang="de-DE" altLang="de-DE" sz="1800" dirty="0" err="1" smtClean="0">
                <a:solidFill>
                  <a:schemeClr val="tx1"/>
                </a:solidFill>
                <a:latin typeface="+mn-lt"/>
              </a:rPr>
              <a:t>Concordare</a:t>
            </a:r>
            <a:r>
              <a:rPr lang="de-DE" altLang="de-DE" sz="1800" dirty="0" smtClean="0">
                <a:solidFill>
                  <a:schemeClr val="tx1"/>
                </a:solidFill>
                <a:latin typeface="+mn-lt"/>
              </a:rPr>
              <a:t/>
            </a:r>
            <a:br>
              <a:rPr lang="de-DE" altLang="de-DE" sz="1800" dirty="0" smtClean="0">
                <a:solidFill>
                  <a:schemeClr val="tx1"/>
                </a:solidFill>
                <a:latin typeface="+mn-lt"/>
              </a:rPr>
            </a:br>
            <a:r>
              <a:rPr lang="de-DE" altLang="de-DE" sz="1800" dirty="0" err="1" smtClean="0">
                <a:solidFill>
                  <a:schemeClr val="tx1"/>
                </a:solidFill>
                <a:latin typeface="+mn-lt"/>
              </a:rPr>
              <a:t>Lestor</a:t>
            </a:r>
            <a:r>
              <a:rPr lang="de-DE" altLang="de-DE" sz="1800" dirty="0" smtClean="0">
                <a:solidFill>
                  <a:schemeClr val="tx1"/>
                </a:solidFill>
                <a:latin typeface="+mn-lt"/>
              </a:rPr>
              <a:t> </a:t>
            </a:r>
            <a:r>
              <a:rPr lang="de-DE" altLang="de-DE" sz="1800" dirty="0" err="1" smtClean="0">
                <a:solidFill>
                  <a:schemeClr val="tx1"/>
                </a:solidFill>
                <a:latin typeface="+mn-lt"/>
              </a:rPr>
              <a:t>Corvey</a:t>
            </a:r>
            <a:r>
              <a:rPr lang="de-DE" altLang="de-DE" sz="1800" dirty="0" smtClean="0">
                <a:solidFill>
                  <a:schemeClr val="tx1"/>
                </a:solidFill>
                <a:latin typeface="+mn-lt"/>
              </a:rPr>
              <a:t>.  12 en September  1771</a:t>
            </a:r>
            <a:br>
              <a:rPr lang="de-DE" altLang="de-DE" sz="1800" dirty="0" smtClean="0">
                <a:solidFill>
                  <a:schemeClr val="tx1"/>
                </a:solidFill>
                <a:latin typeface="+mn-lt"/>
              </a:rPr>
            </a:br>
            <a:endParaRPr lang="de-DE" altLang="de-DE" sz="1800" dirty="0" smtClean="0">
              <a:latin typeface="+mn-lt"/>
            </a:endParaRPr>
          </a:p>
        </p:txBody>
      </p:sp>
      <p:sp>
        <p:nvSpPr>
          <p:cNvPr id="20483"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80418CD-0265-43C7-94F9-A92331D346C5}" type="slidenum">
              <a:rPr lang="de-DE" altLang="de-DE" sz="1400" smtClean="0">
                <a:latin typeface="Arial" panose="020B0604020202020204" pitchFamily="34" charset="0"/>
              </a:rPr>
              <a:pPr>
                <a:spcBef>
                  <a:spcPct val="0"/>
                </a:spcBef>
                <a:buFontTx/>
                <a:buNone/>
              </a:pPr>
              <a:t>18</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881483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549275" y="250825"/>
            <a:ext cx="5759450" cy="7850188"/>
          </a:xfrm>
        </p:spPr>
        <p:txBody>
          <a:bodyPr/>
          <a:lstStyle/>
          <a:p>
            <a:endParaRPr lang="de-DE" altLang="de-DE" sz="1800" smtClean="0"/>
          </a:p>
        </p:txBody>
      </p:sp>
      <p:sp>
        <p:nvSpPr>
          <p:cNvPr id="5" name="Rectangle 2"/>
          <p:cNvSpPr txBox="1">
            <a:spLocks noChangeArrowheads="1"/>
          </p:cNvSpPr>
          <p:nvPr/>
        </p:nvSpPr>
        <p:spPr bwMode="auto">
          <a:xfrm>
            <a:off x="549275" y="481013"/>
            <a:ext cx="5688013" cy="1282700"/>
          </a:xfrm>
          <a:prstGeom prst="rect">
            <a:avLst/>
          </a:prstGeom>
          <a:noFill/>
          <a:ln w="9525">
            <a:noFill/>
            <a:miter lim="800000"/>
            <a:headEnd/>
            <a:tailEnd/>
          </a:ln>
        </p:spPr>
        <p:txBody>
          <a:bodyPr/>
          <a:lstStyle/>
          <a:p>
            <a:pPr algn="ctr">
              <a:lnSpc>
                <a:spcPct val="85000"/>
              </a:lnSpc>
              <a:defRPr/>
            </a:pPr>
            <a:r>
              <a:rPr lang="de-DE" sz="1800" u="none" kern="0" dirty="0">
                <a:latin typeface="+mj-lt"/>
                <a:ea typeface="+mj-ea"/>
                <a:cs typeface="+mj-cs"/>
              </a:rPr>
              <a:t>In der WLZ wird die Familie </a:t>
            </a:r>
            <a:r>
              <a:rPr lang="de-DE" sz="1800" u="none" kern="0" dirty="0" err="1">
                <a:latin typeface="+mj-lt"/>
                <a:ea typeface="+mj-ea"/>
                <a:cs typeface="+mj-cs"/>
              </a:rPr>
              <a:t>Holtzhausen</a:t>
            </a:r>
            <a:r>
              <a:rPr lang="de-DE" sz="1800" u="none" kern="0" dirty="0">
                <a:latin typeface="+mj-lt"/>
                <a:ea typeface="+mj-ea"/>
                <a:cs typeface="+mj-cs"/>
              </a:rPr>
              <a:t> aus </a:t>
            </a:r>
            <a:br>
              <a:rPr lang="de-DE" sz="1800" u="none" kern="0" dirty="0">
                <a:latin typeface="+mj-lt"/>
                <a:ea typeface="+mj-ea"/>
                <a:cs typeface="+mj-cs"/>
              </a:rPr>
            </a:br>
            <a:r>
              <a:rPr lang="de-DE" sz="1800" u="none" kern="0" dirty="0">
                <a:latin typeface="+mj-lt"/>
                <a:ea typeface="+mj-ea"/>
                <a:cs typeface="+mj-cs"/>
              </a:rPr>
              <a:t>Höringhausen erwähnt. Sie verkauft ihre Besitzungen </a:t>
            </a:r>
            <a:br>
              <a:rPr lang="de-DE" sz="1800" u="none" kern="0" dirty="0">
                <a:latin typeface="+mj-lt"/>
                <a:ea typeface="+mj-ea"/>
                <a:cs typeface="+mj-cs"/>
              </a:rPr>
            </a:br>
            <a:r>
              <a:rPr lang="de-DE" sz="1800" u="none" kern="0" dirty="0">
                <a:latin typeface="+mj-lt"/>
                <a:ea typeface="+mj-ea"/>
                <a:cs typeface="+mj-cs"/>
              </a:rPr>
              <a:t>im Ort </a:t>
            </a:r>
            <a:r>
              <a:rPr lang="de-DE" sz="1800" u="none" kern="0" dirty="0" err="1">
                <a:latin typeface="+mj-lt"/>
                <a:ea typeface="+mj-ea"/>
                <a:cs typeface="+mj-cs"/>
              </a:rPr>
              <a:t>Dalwigk</a:t>
            </a:r>
            <a:r>
              <a:rPr lang="de-DE" sz="1800" u="none" kern="0" dirty="0">
                <a:latin typeface="+mj-lt"/>
                <a:ea typeface="+mj-ea"/>
                <a:cs typeface="+mj-cs"/>
              </a:rPr>
              <a:t> 1621 der Stadt Korbach.</a:t>
            </a:r>
          </a:p>
        </p:txBody>
      </p:sp>
      <p:pic>
        <p:nvPicPr>
          <p:cNvPr id="21508" name="Picture 5" descr="B11-3">
            <a:hlinkClick r:id="" action="ppaction://noaction"/>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275" y="1331913"/>
            <a:ext cx="5759450" cy="669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Foliennummernplatzhalt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12F8A60-83AD-4AAC-B713-558ED701519A}" type="slidenum">
              <a:rPr lang="de-DE" altLang="de-DE" sz="1400" smtClean="0">
                <a:latin typeface="Arial" panose="020B0604020202020204" pitchFamily="34" charset="0"/>
              </a:rPr>
              <a:pPr>
                <a:spcBef>
                  <a:spcPct val="0"/>
                </a:spcBef>
                <a:buFontTx/>
                <a:buNone/>
              </a:pPr>
              <a:t>19</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024777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3"/>
          <p:cNvSpPr>
            <a:spLocks noGrp="1"/>
          </p:cNvSpPr>
          <p:nvPr>
            <p:ph type="title"/>
          </p:nvPr>
        </p:nvSpPr>
        <p:spPr>
          <a:xfrm>
            <a:off x="620713" y="179388"/>
            <a:ext cx="5832475" cy="8532812"/>
          </a:xfrm>
        </p:spPr>
        <p:txBody>
          <a:bodyPr anchor="t"/>
          <a:lstStyle/>
          <a:p>
            <a:pPr algn="l">
              <a:defRPr/>
            </a:pPr>
            <a:r>
              <a:rPr lang="de-DE" altLang="de-DE" sz="1800" dirty="0" smtClean="0">
                <a:latin typeface="+mn-lt"/>
                <a:cs typeface="Arial" panose="020B0604020202020204" pitchFamily="34" charset="0"/>
              </a:rPr>
              <a:t>Beigeordneter: Wilhelm Stiehl, Ortsbürger und Ackermann </a:t>
            </a:r>
            <a:r>
              <a:rPr lang="de-DE" altLang="de-DE" sz="1800" dirty="0" err="1" smtClean="0">
                <a:latin typeface="+mn-lt"/>
                <a:cs typeface="Arial" panose="020B0604020202020204" pitchFamily="34" charset="0"/>
              </a:rPr>
              <a:t>dahier</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Mitglieder des </a:t>
            </a:r>
            <a:r>
              <a:rPr lang="de-DE" altLang="de-DE" sz="1800" dirty="0" err="1" smtClean="0">
                <a:latin typeface="+mn-lt"/>
                <a:cs typeface="Arial" panose="020B0604020202020204" pitchFamily="34" charset="0"/>
              </a:rPr>
              <a:t>Gemeinderaths</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1. Jacob </a:t>
            </a:r>
            <a:r>
              <a:rPr lang="de-DE" altLang="de-DE" sz="1800" dirty="0" err="1" smtClean="0">
                <a:latin typeface="+mn-lt"/>
                <a:cs typeface="Arial" panose="020B0604020202020204" pitchFamily="34" charset="0"/>
              </a:rPr>
              <a:t>Küthe</a:t>
            </a:r>
            <a:r>
              <a:rPr lang="de-DE" altLang="de-DE" sz="1800" dirty="0" smtClean="0">
                <a:latin typeface="+mn-lt"/>
                <a:cs typeface="Arial" panose="020B0604020202020204" pitchFamily="34" charset="0"/>
              </a:rPr>
              <a:t>, Ackermann;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2. Christian Dittmar, Ackermann;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3. Georg Prinz, </a:t>
            </a:r>
            <a:r>
              <a:rPr lang="de-DE" altLang="de-DE" sz="1800" dirty="0" err="1" smtClean="0">
                <a:latin typeface="+mn-lt"/>
                <a:cs typeface="Arial" panose="020B0604020202020204" pitchFamily="34" charset="0"/>
              </a:rPr>
              <a:t>Oeconom</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Christian </a:t>
            </a:r>
            <a:r>
              <a:rPr lang="de-DE" altLang="de-DE" sz="1800" dirty="0" err="1" smtClean="0">
                <a:latin typeface="+mn-lt"/>
                <a:cs typeface="Arial" panose="020B0604020202020204" pitchFamily="34" charset="0"/>
              </a:rPr>
              <a:t>Schluckebier</a:t>
            </a:r>
            <a:r>
              <a:rPr lang="de-DE" altLang="de-DE" sz="1800" dirty="0" smtClean="0">
                <a:latin typeface="+mn-lt"/>
                <a:cs typeface="Arial" panose="020B0604020202020204" pitchFamily="34" charset="0"/>
              </a:rPr>
              <a:t>, Ackermann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6. Jost </a:t>
            </a:r>
            <a:r>
              <a:rPr lang="de-DE" altLang="de-DE" sz="1800" dirty="0" err="1" smtClean="0">
                <a:latin typeface="+mn-lt"/>
                <a:cs typeface="Arial" panose="020B0604020202020204" pitchFamily="34" charset="0"/>
              </a:rPr>
              <a:t>Reddehase</a:t>
            </a:r>
            <a:r>
              <a:rPr lang="de-DE" altLang="de-DE" sz="1800" dirty="0" smtClean="0">
                <a:latin typeface="+mn-lt"/>
                <a:cs typeface="Arial" panose="020B0604020202020204" pitchFamily="34" charset="0"/>
              </a:rPr>
              <a:t>, Ackermann;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7. Heinrich </a:t>
            </a:r>
            <a:r>
              <a:rPr lang="de-DE" altLang="de-DE" sz="1800" dirty="0" err="1" smtClean="0">
                <a:latin typeface="+mn-lt"/>
                <a:cs typeface="Arial" panose="020B0604020202020204" pitchFamily="34" charset="0"/>
              </a:rPr>
              <a:t>Berghöfer</a:t>
            </a:r>
            <a:r>
              <a:rPr lang="de-DE" altLang="de-DE" sz="1800" dirty="0" smtClean="0">
                <a:latin typeface="+mn-lt"/>
                <a:cs typeface="Arial" panose="020B0604020202020204" pitchFamily="34" charset="0"/>
              </a:rPr>
              <a:t>, Ackermann;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8. Wilhelm Stiehl, Ackermann.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Mitglieder des Kirchenvorstandes: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sind Jacob </a:t>
            </a:r>
            <a:r>
              <a:rPr lang="de-DE" altLang="de-DE" sz="1800" dirty="0" err="1" smtClean="0">
                <a:latin typeface="+mn-lt"/>
                <a:cs typeface="Arial" panose="020B0604020202020204" pitchFamily="34" charset="0"/>
              </a:rPr>
              <a:t>Küthe</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Friedrich </a:t>
            </a:r>
            <a:r>
              <a:rPr lang="de-DE" altLang="de-DE" sz="1800" dirty="0" err="1" smtClean="0">
                <a:latin typeface="+mn-lt"/>
                <a:cs typeface="Arial" panose="020B0604020202020204" pitchFamily="34" charset="0"/>
              </a:rPr>
              <a:t>Moebus</a:t>
            </a:r>
            <a:r>
              <a:rPr lang="de-DE" altLang="de-DE" sz="1800" dirty="0" smtClean="0">
                <a:latin typeface="+mn-lt"/>
                <a:cs typeface="Arial" panose="020B0604020202020204" pitchFamily="34" charset="0"/>
              </a:rPr>
              <a:t>, Gastwirt,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und Jost </a:t>
            </a:r>
            <a:r>
              <a:rPr lang="de-DE" altLang="de-DE" sz="1800" dirty="0" err="1" smtClean="0">
                <a:latin typeface="+mn-lt"/>
                <a:cs typeface="Arial" panose="020B0604020202020204" pitchFamily="34" charset="0"/>
              </a:rPr>
              <a:t>Reddehase</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Mitglieder des Schulvorstandes: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Wilhelm Stiehl und Heinrich Hufeisen, Schneidermeister.</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Schullehrer: Philipp </a:t>
            </a:r>
            <a:r>
              <a:rPr lang="de-DE" altLang="de-DE" sz="1800" dirty="0" err="1" smtClean="0">
                <a:latin typeface="+mn-lt"/>
                <a:cs typeface="Arial" panose="020B0604020202020204" pitchFamily="34" charset="0"/>
              </a:rPr>
              <a:t>Moebus</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Die Großherzoglichen </a:t>
            </a:r>
            <a:r>
              <a:rPr lang="de-DE" altLang="de-DE" sz="1800" dirty="0" err="1" smtClean="0">
                <a:latin typeface="+mn-lt"/>
                <a:cs typeface="Arial" panose="020B0604020202020204" pitchFamily="34" charset="0"/>
              </a:rPr>
              <a:t>Hoheiten,die</a:t>
            </a:r>
            <a:r>
              <a:rPr lang="de-DE" altLang="de-DE" sz="1800" dirty="0" smtClean="0">
                <a:latin typeface="+mn-lt"/>
                <a:cs typeface="Arial" panose="020B0604020202020204" pitchFamily="34" charset="0"/>
              </a:rPr>
              <a:t> Prinzen Ludwig und Heinrich besuchten am 1ten Juni den hiesigen Ort während ihres mehrtägigen Aufenthaltes zu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Empfangen wurden sie am Eingange des Orts von der Gemeinde mit den Ortsbehörden an der Spitze, mit </a:t>
            </a:r>
            <a:r>
              <a:rPr lang="de-DE" altLang="de-DE" sz="1800" dirty="0" err="1" smtClean="0">
                <a:latin typeface="+mn-lt"/>
                <a:cs typeface="Arial" panose="020B0604020202020204" pitchFamily="34" charset="0"/>
              </a:rPr>
              <a:t>Glockengeläute,und</a:t>
            </a:r>
            <a:r>
              <a:rPr lang="de-DE" altLang="de-DE" sz="1800" dirty="0" smtClean="0">
                <a:latin typeface="+mn-lt"/>
                <a:cs typeface="Arial" panose="020B0604020202020204" pitchFamily="34" charset="0"/>
              </a:rPr>
              <a:t> wehenden Fahnen und mit einer Ansprache des Geistlichen. Ihr Aufenthalt </a:t>
            </a:r>
            <a:r>
              <a:rPr lang="de-DE" altLang="de-DE" sz="1800" dirty="0" err="1" smtClean="0">
                <a:latin typeface="+mn-lt"/>
                <a:cs typeface="Arial" panose="020B0604020202020204" pitchFamily="34" charset="0"/>
              </a:rPr>
              <a:t>dahier</a:t>
            </a:r>
            <a:r>
              <a:rPr lang="de-DE" altLang="de-DE" sz="1800" dirty="0" smtClean="0">
                <a:latin typeface="+mn-lt"/>
                <a:cs typeface="Arial" panose="020B0604020202020204" pitchFamily="34" charset="0"/>
              </a:rPr>
              <a:t> war sehr kurz. Nachdem Höchstdieselben sich die Kirche von dem Geistlichen und dem Bürgermeister hatten zeigen lassen, die Gegend betrachtet, und über manche Gegenstände Erkundigungen eingezogen, traten sie ihre Rückreise nach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an.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Die </a:t>
            </a:r>
            <a:r>
              <a:rPr lang="de-DE" altLang="de-DE" sz="1800" dirty="0" err="1" smtClean="0">
                <a:latin typeface="+mn-lt"/>
                <a:cs typeface="Arial" panose="020B0604020202020204" pitchFamily="34" charset="0"/>
              </a:rPr>
              <a:t>Frohndersatzrente</a:t>
            </a:r>
            <a:r>
              <a:rPr lang="de-DE" altLang="de-DE" sz="1800" dirty="0" smtClean="0">
                <a:latin typeface="+mn-lt"/>
                <a:cs typeface="Arial" panose="020B0604020202020204" pitchFamily="34" charset="0"/>
              </a:rPr>
              <a:t> wurde in diesem Jahr von der Gemeinde dem Staate für 807 </a:t>
            </a:r>
            <a:r>
              <a:rPr lang="de-DE" altLang="de-DE" sz="1800" dirty="0" err="1" smtClean="0">
                <a:latin typeface="+mn-lt"/>
                <a:cs typeface="Arial" panose="020B0604020202020204" pitchFamily="34" charset="0"/>
              </a:rPr>
              <a:t>fl</a:t>
            </a:r>
            <a:r>
              <a:rPr lang="de-DE" altLang="de-DE" sz="1800" dirty="0" smtClean="0">
                <a:latin typeface="+mn-lt"/>
                <a:cs typeface="Arial" panose="020B0604020202020204" pitchFamily="34" charset="0"/>
              </a:rPr>
              <a:t> abgekauft.</a:t>
            </a:r>
            <a:r>
              <a:rPr lang="de-DE" altLang="de-DE" sz="1600" dirty="0" smtClean="0">
                <a:cs typeface="Arial" panose="020B0604020202020204" pitchFamily="34" charset="0"/>
              </a:rPr>
              <a:t/>
            </a:r>
            <a:br>
              <a:rPr lang="de-DE" altLang="de-DE" sz="1600" dirty="0" smtClean="0">
                <a:cs typeface="Arial" panose="020B0604020202020204" pitchFamily="34" charset="0"/>
              </a:rPr>
            </a:br>
            <a:r>
              <a:rPr lang="de-DE" altLang="de-DE" sz="1600" dirty="0" smtClean="0">
                <a:cs typeface="Arial" panose="020B0604020202020204" pitchFamily="34" charset="0"/>
              </a:rPr>
              <a:t> </a:t>
            </a:r>
            <a:br>
              <a:rPr lang="de-DE" altLang="de-DE" sz="1600" dirty="0" smtClean="0">
                <a:cs typeface="Arial" panose="020B0604020202020204" pitchFamily="34" charset="0"/>
              </a:rPr>
            </a:br>
            <a:endParaRPr lang="de-DE" altLang="de-DE" sz="1600" dirty="0" smtClean="0">
              <a:cs typeface="Arial" panose="020B0604020202020204" pitchFamily="34" charset="0"/>
            </a:endParaRPr>
          </a:p>
        </p:txBody>
      </p:sp>
      <p:sp>
        <p:nvSpPr>
          <p:cNvPr id="4099"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EC9B97B-9073-49FF-B98F-A7CC8E758E8D}" type="slidenum">
              <a:rPr lang="de-DE" altLang="de-DE" sz="1400" smtClean="0">
                <a:latin typeface="Arial" panose="020B0604020202020204" pitchFamily="34" charset="0"/>
              </a:rPr>
              <a:pPr>
                <a:spcBef>
                  <a:spcPct val="0"/>
                </a:spcBef>
                <a:buFontTx/>
                <a:buNone/>
              </a:pPr>
              <a:t>2</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654459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a:xfrm>
            <a:off x="549275" y="827088"/>
            <a:ext cx="5759450" cy="6624637"/>
          </a:xfrm>
          <a:prstGeom prst="rect">
            <a:avLst/>
          </a:prstGeom>
        </p:spPr>
        <p:txBody>
          <a:bodyPr/>
          <a:lstStyle/>
          <a:p>
            <a:pPr>
              <a:lnSpc>
                <a:spcPct val="95000"/>
              </a:lnSpc>
              <a:spcBef>
                <a:spcPct val="20000"/>
              </a:spcBef>
              <a:defRPr/>
            </a:pPr>
            <a:r>
              <a:rPr lang="de-DE" sz="2000" u="none" dirty="0">
                <a:latin typeface="Arial" charset="0"/>
              </a:rPr>
              <a:t>Abschrift einer Korbacher Urkunde</a:t>
            </a:r>
          </a:p>
          <a:p>
            <a:pPr>
              <a:lnSpc>
                <a:spcPct val="95000"/>
              </a:lnSpc>
              <a:spcBef>
                <a:spcPct val="20000"/>
              </a:spcBef>
              <a:defRPr/>
            </a:pPr>
            <a:endParaRPr lang="de-DE" sz="2000" u="none" kern="0" dirty="0">
              <a:solidFill>
                <a:schemeClr val="tx1"/>
              </a:solidFill>
              <a:latin typeface="+mn-lt"/>
            </a:endParaRPr>
          </a:p>
          <a:p>
            <a:pPr>
              <a:lnSpc>
                <a:spcPct val="95000"/>
              </a:lnSpc>
              <a:spcBef>
                <a:spcPct val="20000"/>
              </a:spcBef>
              <a:defRPr/>
            </a:pPr>
            <a:r>
              <a:rPr lang="de-DE" sz="2000" u="none" kern="0" dirty="0">
                <a:solidFill>
                  <a:schemeClr val="tx1"/>
                </a:solidFill>
                <a:latin typeface="+mn-lt"/>
              </a:rPr>
              <a:t>414 (165 </a:t>
            </a:r>
            <a:r>
              <a:rPr lang="de-DE" sz="2000" u="none" kern="0" dirty="0" err="1">
                <a:solidFill>
                  <a:schemeClr val="tx1"/>
                </a:solidFill>
                <a:latin typeface="+mn-lt"/>
              </a:rPr>
              <a:t>Corbach</a:t>
            </a:r>
            <a:r>
              <a:rPr lang="de-DE" sz="2000" u="none" kern="0" dirty="0">
                <a:solidFill>
                  <a:schemeClr val="tx1"/>
                </a:solidFill>
                <a:latin typeface="+mn-lt"/>
              </a:rPr>
              <a:t> 1621 Oktober 4)</a:t>
            </a:r>
          </a:p>
          <a:p>
            <a:pPr>
              <a:lnSpc>
                <a:spcPct val="95000"/>
              </a:lnSpc>
              <a:spcBef>
                <a:spcPct val="20000"/>
              </a:spcBef>
              <a:defRPr/>
            </a:pPr>
            <a:r>
              <a:rPr lang="de-DE" sz="2000" u="none" kern="0" dirty="0">
                <a:solidFill>
                  <a:schemeClr val="tx1"/>
                </a:solidFill>
                <a:latin typeface="+mn-lt"/>
              </a:rPr>
              <a:t>Hermann </a:t>
            </a:r>
            <a:r>
              <a:rPr lang="de-DE" sz="2000" u="none" kern="0" dirty="0" err="1">
                <a:solidFill>
                  <a:schemeClr val="tx1"/>
                </a:solidFill>
                <a:latin typeface="+mn-lt"/>
              </a:rPr>
              <a:t>Holtzhausen</a:t>
            </a:r>
            <a:r>
              <a:rPr lang="de-DE" sz="2000" u="none" kern="0" dirty="0">
                <a:solidFill>
                  <a:schemeClr val="tx1"/>
                </a:solidFill>
                <a:latin typeface="+mn-lt"/>
              </a:rPr>
              <a:t> zu Höringhausen sowie seine Söhne George, Hermann und Otto verkaufen Bürgermeister Rat Vierern von der Gemeinde und ganzer Bürgerschaft von </a:t>
            </a:r>
            <a:r>
              <a:rPr lang="de-DE" sz="2000" u="none" kern="0" dirty="0" err="1">
                <a:solidFill>
                  <a:schemeClr val="tx1"/>
                </a:solidFill>
                <a:latin typeface="+mn-lt"/>
              </a:rPr>
              <a:t>Corbach</a:t>
            </a:r>
            <a:r>
              <a:rPr lang="de-DE" sz="2000" u="none" kern="0" dirty="0">
                <a:solidFill>
                  <a:schemeClr val="tx1"/>
                </a:solidFill>
                <a:latin typeface="+mn-lt"/>
              </a:rPr>
              <a:t> ihre erbeigene unbeschwerte Hälfte des Hauses und Sitzes zu </a:t>
            </a:r>
            <a:r>
              <a:rPr lang="de-DE" sz="2000" u="none" kern="0" dirty="0" err="1">
                <a:solidFill>
                  <a:schemeClr val="tx1"/>
                </a:solidFill>
                <a:latin typeface="+mn-lt"/>
              </a:rPr>
              <a:t>Dalwigk</a:t>
            </a:r>
            <a:r>
              <a:rPr lang="de-DE" sz="2000" u="none" kern="0" dirty="0">
                <a:solidFill>
                  <a:schemeClr val="tx1"/>
                </a:solidFill>
                <a:latin typeface="+mn-lt"/>
              </a:rPr>
              <a:t> und was zur Hälfte in dem Bezirke zu finden ist, </a:t>
            </a:r>
            <a:r>
              <a:rPr lang="de-DE" sz="2000" u="none" kern="0" dirty="0" err="1">
                <a:solidFill>
                  <a:schemeClr val="tx1"/>
                </a:solidFill>
                <a:latin typeface="+mn-lt"/>
              </a:rPr>
              <a:t>ausser</a:t>
            </a:r>
            <a:r>
              <a:rPr lang="de-DE" sz="2000" u="none" kern="0" dirty="0">
                <a:solidFill>
                  <a:schemeClr val="tx1"/>
                </a:solidFill>
                <a:latin typeface="+mn-lt"/>
              </a:rPr>
              <a:t> der Kirche, sowie einem 16 Schuh breiten Streifen rings um die den Bezirk umgebene Ringmauer, sowie die Hälfte des Baumgartens und die Hälfte des Krautgartens. </a:t>
            </a:r>
          </a:p>
          <a:p>
            <a:pPr>
              <a:lnSpc>
                <a:spcPct val="95000"/>
              </a:lnSpc>
              <a:spcBef>
                <a:spcPct val="20000"/>
              </a:spcBef>
              <a:defRPr/>
            </a:pPr>
            <a:endParaRPr lang="de-DE" sz="2000" u="none" kern="0" dirty="0">
              <a:solidFill>
                <a:schemeClr val="tx1"/>
              </a:solidFill>
              <a:latin typeface="+mn-lt"/>
            </a:endParaRPr>
          </a:p>
          <a:p>
            <a:pPr>
              <a:lnSpc>
                <a:spcPct val="95000"/>
              </a:lnSpc>
              <a:spcBef>
                <a:spcPct val="20000"/>
              </a:spcBef>
              <a:defRPr/>
            </a:pPr>
            <a:r>
              <a:rPr lang="de-DE" sz="2000" u="none" kern="0" dirty="0">
                <a:solidFill>
                  <a:schemeClr val="tx1"/>
                </a:solidFill>
                <a:latin typeface="+mn-lt"/>
              </a:rPr>
              <a:t>Siegler:  Johan Stangen Schreiber der Urkunde (zweimal, einmal für Henrich </a:t>
            </a:r>
            <a:r>
              <a:rPr lang="de-DE" sz="2000" u="none" kern="0" dirty="0" err="1">
                <a:solidFill>
                  <a:schemeClr val="tx1"/>
                </a:solidFill>
                <a:latin typeface="+mn-lt"/>
              </a:rPr>
              <a:t>Vierordts</a:t>
            </a:r>
            <a:r>
              <a:rPr lang="de-DE" sz="2000" u="none" kern="0" dirty="0">
                <a:solidFill>
                  <a:schemeClr val="tx1"/>
                </a:solidFill>
                <a:latin typeface="+mn-lt"/>
              </a:rPr>
              <a:t>) </a:t>
            </a:r>
          </a:p>
          <a:p>
            <a:pPr>
              <a:lnSpc>
                <a:spcPct val="95000"/>
              </a:lnSpc>
              <a:spcBef>
                <a:spcPct val="20000"/>
              </a:spcBef>
              <a:defRPr/>
            </a:pPr>
            <a:r>
              <a:rPr lang="de-DE" sz="2000" u="none" kern="0" dirty="0">
                <a:solidFill>
                  <a:schemeClr val="tx1"/>
                </a:solidFill>
                <a:latin typeface="+mn-lt"/>
              </a:rPr>
              <a:t>Unterschrift des Ausstellers, der Siegler und Henrich</a:t>
            </a:r>
          </a:p>
          <a:p>
            <a:pPr>
              <a:lnSpc>
                <a:spcPct val="95000"/>
              </a:lnSpc>
              <a:spcBef>
                <a:spcPct val="20000"/>
              </a:spcBef>
              <a:defRPr/>
            </a:pPr>
            <a:r>
              <a:rPr lang="de-DE" sz="2000" u="none" kern="0" dirty="0" err="1">
                <a:solidFill>
                  <a:schemeClr val="tx1"/>
                </a:solidFill>
                <a:latin typeface="+mn-lt"/>
              </a:rPr>
              <a:t>Vierordts</a:t>
            </a:r>
            <a:r>
              <a:rPr lang="de-DE" sz="2000" u="none" kern="0" dirty="0">
                <a:solidFill>
                  <a:schemeClr val="tx1"/>
                </a:solidFill>
                <a:latin typeface="+mn-lt"/>
              </a:rPr>
              <a:t>.</a:t>
            </a:r>
          </a:p>
          <a:p>
            <a:pPr>
              <a:lnSpc>
                <a:spcPct val="95000"/>
              </a:lnSpc>
              <a:spcBef>
                <a:spcPct val="20000"/>
              </a:spcBef>
              <a:defRPr/>
            </a:pPr>
            <a:r>
              <a:rPr lang="de-DE" sz="2000" u="none" kern="0" dirty="0">
                <a:solidFill>
                  <a:schemeClr val="tx1"/>
                </a:solidFill>
                <a:latin typeface="+mn-lt"/>
              </a:rPr>
              <a:t>Ausgefertigt, Pergament, deutsch, </a:t>
            </a:r>
          </a:p>
          <a:p>
            <a:pPr>
              <a:lnSpc>
                <a:spcPct val="95000"/>
              </a:lnSpc>
              <a:spcBef>
                <a:spcPct val="20000"/>
              </a:spcBef>
              <a:defRPr/>
            </a:pPr>
            <a:r>
              <a:rPr lang="de-DE" sz="2000" u="none" kern="0" dirty="0">
                <a:solidFill>
                  <a:schemeClr val="tx1"/>
                </a:solidFill>
                <a:latin typeface="+mn-lt"/>
              </a:rPr>
              <a:t>angehängtes Siegel ab.</a:t>
            </a:r>
          </a:p>
        </p:txBody>
      </p:sp>
      <p:sp>
        <p:nvSpPr>
          <p:cNvPr id="22531"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8A478C5-D28F-41A3-8978-23A320B57D03}" type="slidenum">
              <a:rPr lang="de-DE" altLang="de-DE" sz="1400" smtClean="0">
                <a:latin typeface="Arial" panose="020B0604020202020204" pitchFamily="34" charset="0"/>
              </a:rPr>
              <a:pPr>
                <a:spcBef>
                  <a:spcPct val="0"/>
                </a:spcBef>
                <a:buFontTx/>
                <a:buNone/>
              </a:pPr>
              <a:t>20</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241764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3"/>
          <p:cNvSpPr>
            <a:spLocks noGrp="1"/>
          </p:cNvSpPr>
          <p:nvPr>
            <p:ph type="title"/>
          </p:nvPr>
        </p:nvSpPr>
        <p:spPr>
          <a:xfrm>
            <a:off x="549275" y="179388"/>
            <a:ext cx="5903913" cy="8532812"/>
          </a:xfrm>
        </p:spPr>
        <p:txBody>
          <a:bodyPr anchor="t"/>
          <a:lstStyle/>
          <a:p>
            <a:pPr algn="l">
              <a:defRPr/>
            </a:pPr>
            <a:r>
              <a:rPr lang="de-DE" altLang="de-DE" sz="1800" dirty="0" smtClean="0">
                <a:latin typeface="+mn-lt"/>
                <a:cs typeface="Arial" panose="020B0604020202020204" pitchFamily="34" charset="0"/>
              </a:rPr>
              <a:t>Dienstnachrichten.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Durch Allerhöchstes </a:t>
            </a:r>
            <a:r>
              <a:rPr lang="de-DE" altLang="de-DE" sz="1800" dirty="0" err="1" smtClean="0">
                <a:latin typeface="+mn-lt"/>
                <a:cs typeface="Arial" panose="020B0604020202020204" pitchFamily="34" charset="0"/>
              </a:rPr>
              <a:t>Decret</a:t>
            </a:r>
            <a:r>
              <a:rPr lang="de-DE" altLang="de-DE" sz="1800" dirty="0" smtClean="0">
                <a:latin typeface="+mn-lt"/>
                <a:cs typeface="Arial" panose="020B0604020202020204" pitchFamily="34" charset="0"/>
              </a:rPr>
              <a:t> vom 19ten Juli </a:t>
            </a:r>
            <a:r>
              <a:rPr lang="de-DE" altLang="de-DE" sz="1800" b="1" dirty="0" smtClean="0">
                <a:latin typeface="+mn-lt"/>
                <a:cs typeface="Arial" panose="020B0604020202020204" pitchFamily="34" charset="0"/>
              </a:rPr>
              <a:t>1859</a:t>
            </a:r>
            <a:r>
              <a:rPr lang="de-DE" altLang="de-DE" sz="1800" dirty="0" smtClean="0">
                <a:latin typeface="+mn-lt"/>
                <a:cs typeface="Arial" panose="020B0604020202020204" pitchFamily="34" charset="0"/>
              </a:rPr>
              <a:t> wurde der Distrikteinnehmer der </a:t>
            </a:r>
            <a:r>
              <a:rPr lang="de-DE" altLang="de-DE" sz="1800" dirty="0" err="1" smtClean="0">
                <a:latin typeface="+mn-lt"/>
                <a:cs typeface="Arial" panose="020B0604020202020204" pitchFamily="34" charset="0"/>
              </a:rPr>
              <a:t>Distrikteinnehmerrei</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Georg Grimm in gleicher Eigenschaft in die </a:t>
            </a:r>
            <a:r>
              <a:rPr lang="de-DE" altLang="de-DE" sz="1800" dirty="0" err="1" smtClean="0">
                <a:latin typeface="+mn-lt"/>
                <a:cs typeface="Arial" panose="020B0604020202020204" pitchFamily="34" charset="0"/>
              </a:rPr>
              <a:t>Distrikteinnehmerei</a:t>
            </a:r>
            <a:r>
              <a:rPr lang="de-DE" altLang="de-DE" sz="1800" dirty="0" smtClean="0">
                <a:latin typeface="+mn-lt"/>
                <a:cs typeface="Arial" panose="020B0604020202020204" pitchFamily="34" charset="0"/>
              </a:rPr>
              <a:t> Großkarben in gleicher Eigenschaft versetzt, und der Steuerpfandmeister Ludwig Christian Weigel zu Nidda zum Distrikteinnehmer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ernannt .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Witterung: heiß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Fünfzigjähriges Dienstjubiläum. Am 8ten September </a:t>
            </a:r>
            <a:r>
              <a:rPr lang="de-DE" altLang="de-DE" sz="1800" dirty="0" err="1" smtClean="0">
                <a:latin typeface="+mn-lt"/>
                <a:cs typeface="Arial" panose="020B0604020202020204" pitchFamily="34" charset="0"/>
              </a:rPr>
              <a:t>feyerten</a:t>
            </a:r>
            <a:r>
              <a:rPr lang="de-DE" altLang="de-DE" sz="1800" dirty="0" smtClean="0">
                <a:latin typeface="+mn-lt"/>
                <a:cs typeface="Arial" panose="020B0604020202020204" pitchFamily="34" charset="0"/>
              </a:rPr>
              <a:t> zu Gießen im </a:t>
            </a:r>
            <a:r>
              <a:rPr lang="de-DE" altLang="de-DE" sz="1800" dirty="0" err="1" smtClean="0">
                <a:latin typeface="+mn-lt"/>
                <a:cs typeface="Arial" panose="020B0604020202020204" pitchFamily="34" charset="0"/>
              </a:rPr>
              <a:t>Buschischen</a:t>
            </a:r>
            <a:r>
              <a:rPr lang="de-DE" altLang="de-DE" sz="1800" dirty="0" smtClean="0">
                <a:latin typeface="+mn-lt"/>
                <a:cs typeface="Arial" panose="020B0604020202020204" pitchFamily="34" charset="0"/>
              </a:rPr>
              <a:t> Garten die Geistlichen der Provinz Oberhessen das fünfzigjährige Dienstjubiläum ihres geliebten und verehrten Superintendenten Dr. Simon zu Gießen mit einem festlichen, fröhlichen </a:t>
            </a:r>
            <a:r>
              <a:rPr lang="de-DE" altLang="de-DE" sz="1800" dirty="0" err="1" smtClean="0">
                <a:latin typeface="+mn-lt"/>
                <a:cs typeface="Arial" panose="020B0604020202020204" pitchFamily="34" charset="0"/>
              </a:rPr>
              <a:t>Zusammenseyn</a:t>
            </a:r>
            <a:r>
              <a:rPr lang="de-DE" altLang="de-DE" sz="1800" dirty="0" smtClean="0">
                <a:latin typeface="+mn-lt"/>
                <a:cs typeface="Arial" panose="020B0604020202020204" pitchFamily="34" charset="0"/>
              </a:rPr>
              <a:t>, nachdem sie ihm vorher durch den </a:t>
            </a:r>
            <a:r>
              <a:rPr lang="de-DE" altLang="de-DE" sz="1800" dirty="0" err="1" smtClean="0">
                <a:latin typeface="+mn-lt"/>
                <a:cs typeface="Arial" panose="020B0604020202020204" pitchFamily="34" charset="0"/>
              </a:rPr>
              <a:t>Kirchenrath</a:t>
            </a:r>
            <a:r>
              <a:rPr lang="de-DE" altLang="de-DE" sz="1800" dirty="0" smtClean="0">
                <a:latin typeface="+mn-lt"/>
                <a:cs typeface="Arial" panose="020B0604020202020204" pitchFamily="34" charset="0"/>
              </a:rPr>
              <a:t> Dr. Engel zu Gießen ihre aufrichtigen und herzlichen Glückwünsche und zwei Bilder von Luther und Melanchthon und eine Standuhr überreichten. </a:t>
            </a:r>
            <a:br>
              <a:rPr lang="de-DE" altLang="de-DE" sz="1800" dirty="0" smtClean="0">
                <a:latin typeface="+mn-lt"/>
                <a:cs typeface="Arial" panose="020B0604020202020204" pitchFamily="34" charset="0"/>
              </a:rPr>
            </a:br>
            <a:r>
              <a:rPr lang="de-DE" altLang="de-DE" sz="1800" b="1" dirty="0" smtClean="0">
                <a:latin typeface="+mn-lt"/>
                <a:cs typeface="Arial" panose="020B0604020202020204" pitchFamily="34" charset="0"/>
              </a:rPr>
              <a:t>1859</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Aus dem </a:t>
            </a:r>
            <a:r>
              <a:rPr lang="de-DE" altLang="de-DE" sz="1800" dirty="0" err="1" smtClean="0">
                <a:latin typeface="+mn-lt"/>
                <a:cs typeface="Arial" panose="020B0604020202020204" pitchFamily="34" charset="0"/>
              </a:rPr>
              <a:t>Gemeinderath</a:t>
            </a:r>
            <a:r>
              <a:rPr lang="de-DE" altLang="de-DE" sz="1800" dirty="0" smtClean="0">
                <a:latin typeface="+mn-lt"/>
                <a:cs typeface="Arial" panose="020B0604020202020204" pitchFamily="34" charset="0"/>
              </a:rPr>
              <a:t>, sind ausgetreten Georg Prinz und Christian </a:t>
            </a:r>
            <a:r>
              <a:rPr lang="de-DE" altLang="de-DE" sz="1800" dirty="0" err="1" smtClean="0">
                <a:latin typeface="+mn-lt"/>
                <a:cs typeface="Arial" panose="020B0604020202020204" pitchFamily="34" charset="0"/>
              </a:rPr>
              <a:t>Schluckebier</a:t>
            </a:r>
            <a:r>
              <a:rPr lang="de-DE" altLang="de-DE" sz="1800" dirty="0" smtClean="0">
                <a:latin typeface="+mn-lt"/>
                <a:cs typeface="Arial" panose="020B0604020202020204" pitchFamily="34" charset="0"/>
              </a:rPr>
              <a:t>. An deren Stelle wurden Heinrich Hufeisen, Schneidermeister und August Hufeisen gewählt. Witterung: anhaltende Dürre und Trockenheit, so </a:t>
            </a:r>
            <a:r>
              <a:rPr lang="de-DE" altLang="de-DE" sz="1800" dirty="0" err="1" smtClean="0">
                <a:latin typeface="+mn-lt"/>
                <a:cs typeface="Arial" panose="020B0604020202020204" pitchFamily="34" charset="0"/>
              </a:rPr>
              <a:t>daß</a:t>
            </a:r>
            <a:r>
              <a:rPr lang="de-DE" altLang="de-DE" sz="1800" dirty="0" smtClean="0">
                <a:latin typeface="+mn-lt"/>
                <a:cs typeface="Arial" panose="020B0604020202020204" pitchFamily="34" charset="0"/>
              </a:rPr>
              <a:t> die meisten Quellen versiegten. </a:t>
            </a:r>
            <a:br>
              <a:rPr lang="de-DE" altLang="de-DE" sz="1800" dirty="0" smtClean="0">
                <a:latin typeface="+mn-lt"/>
                <a:cs typeface="Arial" panose="020B0604020202020204" pitchFamily="34" charset="0"/>
              </a:rPr>
            </a:br>
            <a:r>
              <a:rPr lang="de-DE" altLang="de-DE" sz="1800" b="1" dirty="0" smtClean="0">
                <a:latin typeface="+mn-lt"/>
                <a:cs typeface="Arial" panose="020B0604020202020204" pitchFamily="34" charset="0"/>
              </a:rPr>
              <a:t>1860 </a:t>
            </a:r>
            <a:r>
              <a:rPr lang="de-DE" altLang="de-DE" sz="1800" dirty="0" smtClean="0">
                <a:latin typeface="+mn-lt"/>
                <a:cs typeface="Arial" panose="020B0604020202020204" pitchFamily="34" charset="0"/>
              </a:rPr>
              <a:t/>
            </a:r>
            <a:br>
              <a:rPr lang="de-DE" altLang="de-DE" sz="1800" dirty="0" smtClean="0">
                <a:latin typeface="+mn-lt"/>
                <a:cs typeface="Arial" panose="020B0604020202020204" pitchFamily="34" charset="0"/>
              </a:rPr>
            </a:br>
            <a:r>
              <a:rPr lang="de-DE" altLang="de-DE" sz="1800" dirty="0" err="1" smtClean="0">
                <a:latin typeface="+mn-lt"/>
                <a:cs typeface="Arial" panose="020B0604020202020204" pitchFamily="34" charset="0"/>
              </a:rPr>
              <a:t>Pensionirung</a:t>
            </a:r>
            <a:r>
              <a:rPr lang="de-DE" altLang="de-DE" sz="1800" dirty="0" smtClean="0">
                <a:latin typeface="+mn-lt"/>
                <a:cs typeface="Arial" panose="020B0604020202020204" pitchFamily="34" charset="0"/>
              </a:rPr>
              <a:t> des Schullehrers Philipp </a:t>
            </a:r>
            <a:r>
              <a:rPr lang="de-DE" altLang="de-DE" sz="1800" dirty="0" err="1" smtClean="0">
                <a:latin typeface="+mn-lt"/>
                <a:cs typeface="Arial" panose="020B0604020202020204" pitchFamily="34" charset="0"/>
              </a:rPr>
              <a:t>Moebes</a:t>
            </a:r>
            <a:r>
              <a:rPr lang="de-DE" altLang="de-DE" sz="1800" dirty="0" smtClean="0">
                <a:latin typeface="+mn-lt"/>
                <a:cs typeface="Arial" panose="020B0604020202020204" pitchFamily="34" charset="0"/>
              </a:rPr>
              <a:t>. Mit Rücksicht auf sein vorgerücktes Alter und auf seine zunehmende Altersschwäche wurde er im April dieses Jahres </a:t>
            </a:r>
            <a:r>
              <a:rPr lang="de-DE" altLang="de-DE" sz="1800" dirty="0" err="1" smtClean="0">
                <a:latin typeface="+mn-lt"/>
                <a:cs typeface="Arial" panose="020B0604020202020204" pitchFamily="34" charset="0"/>
              </a:rPr>
              <a:t>pensionirt</a:t>
            </a:r>
            <a:r>
              <a:rPr lang="de-DE" altLang="de-DE" sz="1800" dirty="0" smtClean="0">
                <a:latin typeface="+mn-lt"/>
                <a:cs typeface="Arial" panose="020B0604020202020204" pitchFamily="34" charset="0"/>
              </a:rPr>
              <a:t>, und nach dem der </a:t>
            </a:r>
            <a:r>
              <a:rPr lang="de-DE" altLang="de-DE" sz="1800" dirty="0" err="1" smtClean="0">
                <a:latin typeface="+mn-lt"/>
                <a:cs typeface="Arial" panose="020B0604020202020204" pitchFamily="34" charset="0"/>
              </a:rPr>
              <a:t>Schulvicar</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Holzheimer</a:t>
            </a:r>
            <a:r>
              <a:rPr lang="de-DE" altLang="de-DE" sz="1800" dirty="0" smtClean="0">
                <a:latin typeface="+mn-lt"/>
                <a:cs typeface="Arial" panose="020B0604020202020204" pitchFamily="34" charset="0"/>
              </a:rPr>
              <a:t> von </a:t>
            </a:r>
            <a:r>
              <a:rPr lang="de-DE" altLang="de-DE" sz="1800" dirty="0" err="1" smtClean="0">
                <a:latin typeface="+mn-lt"/>
                <a:cs typeface="Arial" panose="020B0604020202020204" pitchFamily="34" charset="0"/>
              </a:rPr>
              <a:t>Buzbach</a:t>
            </a:r>
            <a:r>
              <a:rPr lang="de-DE" altLang="de-DE" sz="1800" dirty="0" smtClean="0">
                <a:latin typeface="+mn-lt"/>
                <a:cs typeface="Arial" panose="020B0604020202020204" pitchFamily="34" charset="0"/>
              </a:rPr>
              <a:t> und pp. </a:t>
            </a:r>
            <a:r>
              <a:rPr lang="de-DE" altLang="de-DE" sz="1800" dirty="0" err="1" smtClean="0">
                <a:latin typeface="+mn-lt"/>
                <a:cs typeface="Arial" panose="020B0604020202020204" pitchFamily="34" charset="0"/>
              </a:rPr>
              <a:t>Biedenkopp</a:t>
            </a:r>
            <a:r>
              <a:rPr lang="de-DE" altLang="de-DE" sz="1800" dirty="0" smtClean="0">
                <a:latin typeface="+mn-lt"/>
                <a:cs typeface="Arial" panose="020B0604020202020204" pitchFamily="34" charset="0"/>
              </a:rPr>
              <a:t> die Verwaltung der hiesigen Schulstelle abgelehnt hatten, am 2oten August dem </a:t>
            </a:r>
            <a:r>
              <a:rPr lang="de-DE" altLang="de-DE" sz="1800" dirty="0" err="1" smtClean="0">
                <a:latin typeface="+mn-lt"/>
                <a:cs typeface="Arial" panose="020B0604020202020204" pitchFamily="34" charset="0"/>
              </a:rPr>
              <a:t>Schulvicar</a:t>
            </a:r>
            <a:r>
              <a:rPr lang="de-DE" altLang="de-DE" sz="1800" dirty="0" smtClean="0">
                <a:latin typeface="+mn-lt"/>
                <a:cs typeface="Arial" panose="020B0604020202020204" pitchFamily="34" charset="0"/>
              </a:rPr>
              <a:t> Ludwig Spatz von Erbach die hiesige Schulstelle übertragen.</a:t>
            </a:r>
            <a:br>
              <a:rPr lang="de-DE" altLang="de-DE" sz="1800" dirty="0" smtClean="0">
                <a:latin typeface="+mn-lt"/>
                <a:cs typeface="Arial" panose="020B0604020202020204" pitchFamily="34" charset="0"/>
              </a:rPr>
            </a:br>
            <a:endParaRPr lang="de-DE" altLang="de-DE" sz="1800" dirty="0" smtClean="0">
              <a:latin typeface="+mn-lt"/>
              <a:cs typeface="Arial" panose="020B0604020202020204" pitchFamily="34" charset="0"/>
            </a:endParaRPr>
          </a:p>
        </p:txBody>
      </p:sp>
      <p:sp>
        <p:nvSpPr>
          <p:cNvPr id="512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2AC62FE-0177-4FC3-B6A1-29C6898F8450}" type="slidenum">
              <a:rPr lang="de-DE" altLang="de-DE" sz="1400" smtClean="0">
                <a:latin typeface="Arial" panose="020B0604020202020204" pitchFamily="34" charset="0"/>
              </a:rPr>
              <a:pPr>
                <a:spcBef>
                  <a:spcPct val="0"/>
                </a:spcBef>
                <a:buFontTx/>
                <a:buNone/>
              </a:pPr>
              <a:t>3</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924107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3"/>
          <p:cNvSpPr>
            <a:spLocks noGrp="1"/>
          </p:cNvSpPr>
          <p:nvPr>
            <p:ph type="title"/>
          </p:nvPr>
        </p:nvSpPr>
        <p:spPr>
          <a:xfrm>
            <a:off x="549275" y="250825"/>
            <a:ext cx="5832475" cy="7921625"/>
          </a:xfrm>
        </p:spPr>
        <p:txBody>
          <a:bodyPr anchor="t"/>
          <a:lstStyle/>
          <a:p>
            <a:pPr algn="l">
              <a:defRPr/>
            </a:pPr>
            <a:r>
              <a:rPr lang="de-DE" altLang="de-DE" sz="1800" dirty="0" smtClean="0">
                <a:latin typeface="+mn-lt"/>
                <a:cs typeface="Arial" panose="020B0604020202020204" pitchFamily="34" charset="0"/>
              </a:rPr>
              <a:t>Dienstnachrichten. Durch Allerhöchstes </a:t>
            </a:r>
            <a:r>
              <a:rPr lang="de-DE" altLang="de-DE" sz="1800" dirty="0" err="1" smtClean="0">
                <a:latin typeface="+mn-lt"/>
                <a:cs typeface="Arial" panose="020B0604020202020204" pitchFamily="34" charset="0"/>
              </a:rPr>
              <a:t>Decret</a:t>
            </a:r>
            <a:r>
              <a:rPr lang="de-DE" altLang="de-DE" sz="1800" dirty="0" smtClean="0">
                <a:latin typeface="+mn-lt"/>
                <a:cs typeface="Arial" panose="020B0604020202020204" pitchFamily="34" charset="0"/>
              </a:rPr>
              <a:t> vom 24ten </a:t>
            </a:r>
            <a:r>
              <a:rPr lang="de-DE" altLang="de-DE" sz="1800" dirty="0" err="1" smtClean="0">
                <a:latin typeface="+mn-lt"/>
                <a:cs typeface="Arial" panose="020B0604020202020204" pitchFamily="34" charset="0"/>
              </a:rPr>
              <a:t>October</a:t>
            </a:r>
            <a:r>
              <a:rPr lang="de-DE" altLang="de-DE" sz="1800" dirty="0" smtClean="0">
                <a:latin typeface="+mn-lt"/>
                <a:cs typeface="Arial" panose="020B0604020202020204" pitchFamily="34" charset="0"/>
              </a:rPr>
              <a:t> wurde der Assessor mit Stimme bei dem Landgerichte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Otto von Zangen in gleicher Eigenschaft an das Landgericht Alsfeld versetzt, und der Gerichts=Access ist Fresenius zum Assessor cum </a:t>
            </a:r>
            <a:r>
              <a:rPr lang="de-DE" altLang="de-DE" sz="1800" dirty="0" err="1" smtClean="0">
                <a:latin typeface="+mn-lt"/>
                <a:cs typeface="Arial" panose="020B0604020202020204" pitchFamily="34" charset="0"/>
              </a:rPr>
              <a:t>voto</a:t>
            </a:r>
            <a:r>
              <a:rPr lang="de-DE" altLang="de-DE" sz="1800" dirty="0" smtClean="0">
                <a:latin typeface="+mn-lt"/>
                <a:cs typeface="Arial" panose="020B0604020202020204" pitchFamily="34" charset="0"/>
              </a:rPr>
              <a:t> bei dem Landgericht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ernannt.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Witterung: kalt und </a:t>
            </a:r>
            <a:r>
              <a:rPr lang="de-DE" altLang="de-DE" sz="1800" dirty="0" err="1" smtClean="0">
                <a:latin typeface="+mn-lt"/>
                <a:cs typeface="Arial" panose="020B0604020202020204" pitchFamily="34" charset="0"/>
              </a:rPr>
              <a:t>naß</a:t>
            </a:r>
            <a:r>
              <a:rPr lang="de-DE" altLang="de-DE" sz="1800" dirty="0" smtClean="0">
                <a:latin typeface="+mn-lt"/>
                <a:cs typeface="Arial" panose="020B0604020202020204" pitchFamily="34" charset="0"/>
              </a:rPr>
              <a:t>. schlechtes Bienenjahr. </a:t>
            </a:r>
            <a:br>
              <a:rPr lang="de-DE" altLang="de-DE" sz="1800" dirty="0" smtClean="0">
                <a:latin typeface="+mn-lt"/>
                <a:cs typeface="Arial" panose="020B0604020202020204" pitchFamily="34" charset="0"/>
              </a:rPr>
            </a:br>
            <a:r>
              <a:rPr lang="de-DE" altLang="de-DE" sz="1800" b="1" dirty="0" smtClean="0">
                <a:latin typeface="+mn-lt"/>
                <a:cs typeface="Arial" panose="020B0604020202020204" pitchFamily="34" charset="0"/>
              </a:rPr>
              <a:t>18 6 1</a:t>
            </a:r>
            <a:r>
              <a:rPr lang="de-DE" altLang="de-DE" sz="1800" dirty="0" smtClean="0">
                <a:latin typeface="+mn-lt"/>
                <a:cs typeface="Arial" panose="020B0604020202020204" pitchFamily="34" charset="0"/>
              </a:rPr>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Witterung: Warm und feucht; daher ein gutes Bienenjahr mit anhaltender Honigtracht. Ich selbst erntete 461 Pfund Honig. </a:t>
            </a:r>
            <a:br>
              <a:rPr lang="de-DE" altLang="de-DE" sz="1800" dirty="0" smtClean="0">
                <a:latin typeface="+mn-lt"/>
                <a:cs typeface="Arial" panose="020B0604020202020204" pitchFamily="34" charset="0"/>
              </a:rPr>
            </a:br>
            <a:r>
              <a:rPr lang="de-DE" altLang="de-DE" sz="1800" b="1" dirty="0" smtClean="0">
                <a:latin typeface="+mn-lt"/>
                <a:cs typeface="Arial" panose="020B0604020202020204" pitchFamily="34" charset="0"/>
              </a:rPr>
              <a:t>18 6 2</a:t>
            </a:r>
            <a:r>
              <a:rPr lang="de-DE" altLang="de-DE" sz="1800" dirty="0" smtClean="0">
                <a:latin typeface="+mn-lt"/>
                <a:cs typeface="Arial" panose="020B0604020202020204" pitchFamily="34" charset="0"/>
              </a:rPr>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In den </a:t>
            </a:r>
            <a:r>
              <a:rPr lang="de-DE" altLang="de-DE" sz="1800" dirty="0" err="1" smtClean="0">
                <a:latin typeface="+mn-lt"/>
                <a:cs typeface="Arial" panose="020B0604020202020204" pitchFamily="34" charset="0"/>
              </a:rPr>
              <a:t>Gemeinderath</a:t>
            </a:r>
            <a:r>
              <a:rPr lang="de-DE" altLang="de-DE" sz="1800" dirty="0" smtClean="0">
                <a:latin typeface="+mn-lt"/>
                <a:cs typeface="Arial" panose="020B0604020202020204" pitchFamily="34" charset="0"/>
              </a:rPr>
              <a:t> wurden für Wilhelm Stiehl und Heinrich </a:t>
            </a:r>
            <a:r>
              <a:rPr lang="de-DE" altLang="de-DE" sz="1800" dirty="0" err="1" smtClean="0">
                <a:latin typeface="+mn-lt"/>
                <a:cs typeface="Arial" panose="020B0604020202020204" pitchFamily="34" charset="0"/>
              </a:rPr>
              <a:t>Berghöfer</a:t>
            </a:r>
            <a:r>
              <a:rPr lang="de-DE" altLang="de-DE" sz="1800" dirty="0" smtClean="0">
                <a:latin typeface="+mn-lt"/>
                <a:cs typeface="Arial" panose="020B0604020202020204" pitchFamily="34" charset="0"/>
              </a:rPr>
              <a:t> die Ortsbürger Jacob Rohde und Friedrich </a:t>
            </a:r>
            <a:r>
              <a:rPr lang="de-DE" altLang="de-DE" sz="1800" dirty="0" err="1" smtClean="0">
                <a:latin typeface="+mn-lt"/>
                <a:cs typeface="Arial" panose="020B0604020202020204" pitchFamily="34" charset="0"/>
              </a:rPr>
              <a:t>Moebus</a:t>
            </a:r>
            <a:r>
              <a:rPr lang="de-DE" altLang="de-DE" sz="1800" dirty="0" smtClean="0">
                <a:latin typeface="+mn-lt"/>
                <a:cs typeface="Arial" panose="020B0604020202020204" pitchFamily="34" charset="0"/>
              </a:rPr>
              <a:t> gewählt.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Dienstnachricht. Am 14. Januar wurde dem Kreisarzte für den </a:t>
            </a:r>
            <a:r>
              <a:rPr lang="de-DE" altLang="de-DE" sz="1800" dirty="0" err="1" smtClean="0">
                <a:latin typeface="+mn-lt"/>
                <a:cs typeface="Arial" panose="020B0604020202020204" pitchFamily="34" charset="0"/>
              </a:rPr>
              <a:t>Medicinalbezirk</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Dr. Wilhelm </a:t>
            </a:r>
            <a:r>
              <a:rPr lang="de-DE" altLang="de-DE" sz="1800" dirty="0" err="1" smtClean="0">
                <a:latin typeface="+mn-lt"/>
                <a:cs typeface="Arial" panose="020B0604020202020204" pitchFamily="34" charset="0"/>
              </a:rPr>
              <a:t>Lettarius</a:t>
            </a:r>
            <a:r>
              <a:rPr lang="de-DE" altLang="de-DE" sz="1800" dirty="0" smtClean="0">
                <a:latin typeface="+mn-lt"/>
                <a:cs typeface="Arial" panose="020B0604020202020204" pitchFamily="34" charset="0"/>
              </a:rPr>
              <a:t> die Kreisarztstelle für den </a:t>
            </a:r>
            <a:r>
              <a:rPr lang="de-DE" altLang="de-DE" sz="1800" dirty="0" err="1" smtClean="0">
                <a:latin typeface="+mn-lt"/>
                <a:cs typeface="Arial" panose="020B0604020202020204" pitchFamily="34" charset="0"/>
              </a:rPr>
              <a:t>Medicinalbezirk</a:t>
            </a:r>
            <a:r>
              <a:rPr lang="de-DE" altLang="de-DE" sz="1800" dirty="0" smtClean="0">
                <a:latin typeface="+mn-lt"/>
                <a:cs typeface="Arial" panose="020B0604020202020204" pitchFamily="34" charset="0"/>
              </a:rPr>
              <a:t> Worms übertragen, und der praktische Arzt Dr. </a:t>
            </a:r>
            <a:r>
              <a:rPr lang="de-DE" altLang="de-DE" sz="1800" dirty="0" err="1" smtClean="0">
                <a:latin typeface="+mn-lt"/>
                <a:cs typeface="Arial" panose="020B0604020202020204" pitchFamily="34" charset="0"/>
              </a:rPr>
              <a:t>Laist</a:t>
            </a:r>
            <a:r>
              <a:rPr lang="de-DE" altLang="de-DE" sz="1800" dirty="0" smtClean="0">
                <a:latin typeface="+mn-lt"/>
                <a:cs typeface="Arial" panose="020B0604020202020204" pitchFamily="34" charset="0"/>
              </a:rPr>
              <a:t> von Oppenheim zum Kreisarzt für den </a:t>
            </a:r>
            <a:r>
              <a:rPr lang="de-DE" altLang="de-DE" sz="1800" dirty="0" err="1" smtClean="0">
                <a:latin typeface="+mn-lt"/>
                <a:cs typeface="Arial" panose="020B0604020202020204" pitchFamily="34" charset="0"/>
              </a:rPr>
              <a:t>Medicinalbezirk</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ernannt.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Am 8. April starb Louise, geborene Schwarz, Ehefrau des zeitigen Geistlichen Philipp Louis Scheuermann, in einem Alter von 48 Jahren, von der Gemeinde geliebt und betrauert.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t>
            </a:r>
          </a:p>
        </p:txBody>
      </p:sp>
      <p:sp>
        <p:nvSpPr>
          <p:cNvPr id="6147"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73E117C-260D-4497-B604-E38464AF1C85}" type="slidenum">
              <a:rPr lang="de-DE" altLang="de-DE" sz="1400" smtClean="0">
                <a:latin typeface="Arial" panose="020B0604020202020204" pitchFamily="34" charset="0"/>
              </a:rPr>
              <a:pPr>
                <a:spcBef>
                  <a:spcPct val="0"/>
                </a:spcBef>
                <a:buFontTx/>
                <a:buNone/>
              </a:pPr>
              <a:t>4</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16420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3"/>
          <p:cNvSpPr>
            <a:spLocks noGrp="1"/>
          </p:cNvSpPr>
          <p:nvPr>
            <p:ph type="title"/>
          </p:nvPr>
        </p:nvSpPr>
        <p:spPr>
          <a:xfrm>
            <a:off x="549275" y="250825"/>
            <a:ext cx="5832475" cy="7921625"/>
          </a:xfrm>
        </p:spPr>
        <p:txBody>
          <a:bodyPr anchor="t">
            <a:normAutofit fontScale="90000"/>
          </a:bodyPr>
          <a:lstStyle/>
          <a:p>
            <a:pPr algn="l">
              <a:defRPr/>
            </a:pPr>
            <a:r>
              <a:rPr lang="de-DE" altLang="de-DE" sz="1800" dirty="0" smtClean="0">
                <a:latin typeface="+mn-lt"/>
                <a:cs typeface="Arial" panose="020B0604020202020204" pitchFamily="34" charset="0"/>
              </a:rPr>
              <a:t>Am 25. Mai starb unsere Allerdurchlauchtigste Großherzogin und Landesmutter Mathilde Caroline Friederike Wilhelmine Charlotte in einem Alter von 49 Jahren zur großen </a:t>
            </a:r>
            <a:r>
              <a:rPr lang="de-DE" altLang="de-DE" sz="1800" dirty="0" err="1" smtClean="0">
                <a:latin typeface="+mn-lt"/>
                <a:cs typeface="Arial" panose="020B0604020202020204" pitchFamily="34" charset="0"/>
              </a:rPr>
              <a:t>Betrübniß</a:t>
            </a:r>
            <a:r>
              <a:rPr lang="de-DE" altLang="de-DE" sz="1800" dirty="0" smtClean="0">
                <a:latin typeface="+mn-lt"/>
                <a:cs typeface="Arial" panose="020B0604020202020204" pitchFamily="34" charset="0"/>
              </a:rPr>
              <a:t> aller Landeskinder. Es wurde ein vierwöchentliches Trauergeläute, und eine allgemeine </a:t>
            </a:r>
            <a:r>
              <a:rPr lang="de-DE" altLang="de-DE" sz="1800" dirty="0" err="1" smtClean="0">
                <a:latin typeface="+mn-lt"/>
                <a:cs typeface="Arial" panose="020B0604020202020204" pitchFamily="34" charset="0"/>
              </a:rPr>
              <a:t>Gedächtnißfeyer</a:t>
            </a:r>
            <a:r>
              <a:rPr lang="de-DE" altLang="de-DE" sz="1800" dirty="0" smtClean="0">
                <a:latin typeface="+mn-lt"/>
                <a:cs typeface="Arial" panose="020B0604020202020204" pitchFamily="34" charset="0"/>
              </a:rPr>
              <a:t> der Hochseeligen auf den 22. Juni von ... </a:t>
            </a:r>
            <a:r>
              <a:rPr lang="de-DE" altLang="de-DE" sz="1800" dirty="0" err="1" smtClean="0">
                <a:latin typeface="+mn-lt"/>
                <a:cs typeface="Arial" panose="020B0604020202020204" pitchFamily="34" charset="0"/>
              </a:rPr>
              <a:t>Oberconsistorium</a:t>
            </a:r>
            <a:r>
              <a:rPr lang="de-DE" altLang="de-DE" sz="1800" dirty="0" smtClean="0">
                <a:latin typeface="+mn-lt"/>
                <a:cs typeface="Arial" panose="020B0604020202020204" pitchFamily="34" charset="0"/>
              </a:rPr>
              <a:t> angeordnet, welchem der von dem Großherzog gewählte Text: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Korr.: 13, 8  "Die Liebe hört nimmer auf", zu Grunde gelegt war. Die Persönlichkeiten der hohen Entschlafenen sind bei den </a:t>
            </a:r>
            <a:r>
              <a:rPr lang="de-DE" altLang="de-DE" sz="1800" dirty="0" err="1" smtClean="0">
                <a:latin typeface="+mn-lt"/>
                <a:cs typeface="Arial" panose="020B0604020202020204" pitchFamily="34" charset="0"/>
              </a:rPr>
              <a:t>Pfarracten</a:t>
            </a:r>
            <a:r>
              <a:rPr lang="de-DE" altLang="de-DE" sz="1800" dirty="0" smtClean="0">
                <a:latin typeface="+mn-lt"/>
                <a:cs typeface="Arial" panose="020B0604020202020204" pitchFamily="34" charset="0"/>
              </a:rPr>
              <a:t> gedruckt aufbewahrt, </a:t>
            </a:r>
            <a:r>
              <a:rPr lang="de-DE" altLang="de-DE" sz="1800" dirty="0" err="1" smtClean="0">
                <a:latin typeface="+mn-lt"/>
                <a:cs typeface="Arial" panose="020B0604020202020204" pitchFamily="34" charset="0"/>
              </a:rPr>
              <a:t>weßhalb</a:t>
            </a:r>
            <a:r>
              <a:rPr lang="de-DE" altLang="de-DE" sz="1800" dirty="0" smtClean="0">
                <a:latin typeface="+mn-lt"/>
                <a:cs typeface="Arial" panose="020B0604020202020204" pitchFamily="34" charset="0"/>
              </a:rPr>
              <a:t> sie hier unerwähnt bleiben.</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Brandunglück. Am 1. Juli brannte die </a:t>
            </a:r>
            <a:r>
              <a:rPr lang="de-DE" altLang="de-DE" sz="1800" dirty="0" err="1" smtClean="0">
                <a:latin typeface="+mn-lt"/>
                <a:cs typeface="Arial" panose="020B0604020202020204" pitchFamily="34" charset="0"/>
              </a:rPr>
              <a:t>Hofraithe</a:t>
            </a:r>
            <a:r>
              <a:rPr lang="de-DE" altLang="de-DE" sz="1800" dirty="0" smtClean="0">
                <a:latin typeface="+mn-lt"/>
                <a:cs typeface="Arial" panose="020B0604020202020204" pitchFamily="34" charset="0"/>
              </a:rPr>
              <a:t> des Meyer </a:t>
            </a:r>
            <a:r>
              <a:rPr lang="de-DE" altLang="de-DE" sz="1800" dirty="0" err="1" smtClean="0">
                <a:latin typeface="+mn-lt"/>
                <a:cs typeface="Arial" panose="020B0604020202020204" pitchFamily="34" charset="0"/>
              </a:rPr>
              <a:t>Meiberg</a:t>
            </a:r>
            <a:r>
              <a:rPr lang="de-DE" altLang="de-DE" sz="1800" dirty="0" smtClean="0">
                <a:latin typeface="+mn-lt"/>
                <a:cs typeface="Arial" panose="020B0604020202020204" pitchFamily="34" charset="0"/>
              </a:rPr>
              <a:t> und das angrenzende Wohnhaus des Bernhard Scheele ab.</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Fünfzigjähriges Dienstjubiläum. Am 7. Juli </a:t>
            </a:r>
            <a:r>
              <a:rPr lang="de-DE" altLang="de-DE" sz="1800" dirty="0" err="1" smtClean="0">
                <a:latin typeface="+mn-lt"/>
                <a:cs typeface="Arial" panose="020B0604020202020204" pitchFamily="34" charset="0"/>
              </a:rPr>
              <a:t>feyerten</a:t>
            </a:r>
            <a:r>
              <a:rPr lang="de-DE" altLang="de-DE" sz="1800" dirty="0" smtClean="0">
                <a:latin typeface="+mn-lt"/>
                <a:cs typeface="Arial" panose="020B0604020202020204" pitchFamily="34" charset="0"/>
              </a:rPr>
              <a:t> zu Thal-</a:t>
            </a:r>
            <a:r>
              <a:rPr lang="de-DE" altLang="de-DE" sz="1800" dirty="0" err="1" smtClean="0">
                <a:latin typeface="+mn-lt"/>
                <a:cs typeface="Arial" panose="020B0604020202020204" pitchFamily="34" charset="0"/>
              </a:rPr>
              <a:t>Itter</a:t>
            </a:r>
            <a:r>
              <a:rPr lang="de-DE" altLang="de-DE" sz="1800" dirty="0" smtClean="0">
                <a:latin typeface="+mn-lt"/>
                <a:cs typeface="Arial" panose="020B0604020202020204" pitchFamily="34" charset="0"/>
              </a:rPr>
              <a:t> die Geistlichen des </a:t>
            </a:r>
            <a:r>
              <a:rPr lang="de-DE" altLang="de-DE" sz="1800" dirty="0" err="1" smtClean="0">
                <a:latin typeface="+mn-lt"/>
                <a:cs typeface="Arial" panose="020B0604020202020204" pitchFamily="34" charset="0"/>
              </a:rPr>
              <a:t>Decanats</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sowie </a:t>
            </a:r>
            <a:r>
              <a:rPr lang="de-DE" altLang="de-DE" sz="1800" dirty="0" err="1" smtClean="0">
                <a:latin typeface="+mn-lt"/>
                <a:cs typeface="Arial" panose="020B0604020202020204" pitchFamily="34" charset="0"/>
              </a:rPr>
              <a:t>sämmtliche</a:t>
            </a:r>
            <a:r>
              <a:rPr lang="de-DE" altLang="de-DE" sz="1800" dirty="0" smtClean="0">
                <a:latin typeface="+mn-lt"/>
                <a:cs typeface="Arial" panose="020B0604020202020204" pitchFamily="34" charset="0"/>
              </a:rPr>
              <a:t> Lehrer, die meisten Angestellten und viele Bürgermeister des Kreises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das fünfzigjährige Dienstjubiläum ihres geliebten </a:t>
            </a:r>
            <a:r>
              <a:rPr lang="de-DE" altLang="de-DE" sz="1800" dirty="0" err="1" smtClean="0">
                <a:latin typeface="+mn-lt"/>
                <a:cs typeface="Arial" panose="020B0604020202020204" pitchFamily="34" charset="0"/>
              </a:rPr>
              <a:t>Decans</a:t>
            </a:r>
            <a:r>
              <a:rPr lang="de-DE" altLang="de-DE" sz="1800" dirty="0" smtClean="0">
                <a:latin typeface="+mn-lt"/>
                <a:cs typeface="Arial" panose="020B0604020202020204" pitchFamily="34" charset="0"/>
              </a:rPr>
              <a:t>, des hochwürdigen </a:t>
            </a:r>
            <a:r>
              <a:rPr lang="de-DE" altLang="de-DE" sz="1800" dirty="0" err="1" smtClean="0">
                <a:latin typeface="+mn-lt"/>
                <a:cs typeface="Arial" panose="020B0604020202020204" pitchFamily="34" charset="0"/>
              </a:rPr>
              <a:t>Decans</a:t>
            </a:r>
            <a:r>
              <a:rPr lang="de-DE" altLang="de-DE" sz="1800" dirty="0" smtClean="0">
                <a:latin typeface="+mn-lt"/>
                <a:cs typeface="Arial" panose="020B0604020202020204" pitchFamily="34" charset="0"/>
              </a:rPr>
              <a:t> Pfarrers Frank zu Obernburg mit einem festlichen fröhlichen </a:t>
            </a:r>
            <a:r>
              <a:rPr lang="de-DE" altLang="de-DE" sz="1800" dirty="0" err="1" smtClean="0">
                <a:latin typeface="+mn-lt"/>
                <a:cs typeface="Arial" panose="020B0604020202020204" pitchFamily="34" charset="0"/>
              </a:rPr>
              <a:t>Zusammenseyn</a:t>
            </a:r>
            <a:r>
              <a:rPr lang="de-DE" altLang="de-DE" sz="1800" dirty="0" smtClean="0">
                <a:latin typeface="+mn-lt"/>
                <a:cs typeface="Arial" panose="020B0604020202020204" pitchFamily="34" charset="0"/>
              </a:rPr>
              <a:t>, nachdem sie ihm vorher durch mich, den hiesigen Geistlichen ihre herzlichen und aufrichtigen Glückwünsche und eine Prachtbibel als Beweis ihrer Liebe hatten darbringen lassen.</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Großes deutsches Schützenfest zu Frankfurt a.M. und erstes deutsches Bundesschießen am 13. Juli.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600" dirty="0" smtClean="0">
                <a:cs typeface="Arial" panose="020B0604020202020204" pitchFamily="34" charset="0"/>
              </a:rPr>
              <a:t/>
            </a:r>
            <a:br>
              <a:rPr lang="de-DE" altLang="de-DE" sz="1600" dirty="0" smtClean="0">
                <a:cs typeface="Arial" panose="020B0604020202020204" pitchFamily="34" charset="0"/>
              </a:rPr>
            </a:br>
            <a:endParaRPr lang="de-DE" altLang="de-DE" sz="1600" dirty="0" smtClean="0">
              <a:cs typeface="Arial" panose="020B0604020202020204" pitchFamily="34" charset="0"/>
            </a:endParaRPr>
          </a:p>
        </p:txBody>
      </p:sp>
      <p:sp>
        <p:nvSpPr>
          <p:cNvPr id="7171"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A21F2ED-09D7-478F-BCF6-4C8F60986A1E}" type="slidenum">
              <a:rPr lang="de-DE" altLang="de-DE" sz="1400" smtClean="0">
                <a:latin typeface="Arial" panose="020B0604020202020204" pitchFamily="34" charset="0"/>
              </a:rPr>
              <a:pPr>
                <a:spcBef>
                  <a:spcPct val="0"/>
                </a:spcBef>
                <a:buFontTx/>
                <a:buNone/>
              </a:pPr>
              <a:t>5</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1610986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3"/>
          <p:cNvSpPr>
            <a:spLocks noGrp="1"/>
          </p:cNvSpPr>
          <p:nvPr>
            <p:ph type="title"/>
          </p:nvPr>
        </p:nvSpPr>
        <p:spPr>
          <a:xfrm>
            <a:off x="549275" y="250825"/>
            <a:ext cx="5832475" cy="7921625"/>
          </a:xfrm>
        </p:spPr>
        <p:txBody>
          <a:bodyPr anchor="t"/>
          <a:lstStyle/>
          <a:p>
            <a:pPr algn="l">
              <a:defRPr/>
            </a:pPr>
            <a:r>
              <a:rPr lang="de-DE" altLang="de-DE" sz="1800" dirty="0" smtClean="0">
                <a:latin typeface="+mn-lt"/>
                <a:cs typeface="Arial" panose="020B0604020202020204" pitchFamily="34" charset="0"/>
              </a:rPr>
              <a:t>Dienstnachricht.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Am 6. </a:t>
            </a:r>
            <a:r>
              <a:rPr lang="de-DE" altLang="de-DE" sz="1800" dirty="0" err="1" smtClean="0">
                <a:latin typeface="+mn-lt"/>
                <a:cs typeface="Arial" panose="020B0604020202020204" pitchFamily="34" charset="0"/>
              </a:rPr>
              <a:t>Dec</a:t>
            </a:r>
            <a:r>
              <a:rPr lang="de-DE" altLang="de-DE" sz="1800" dirty="0" smtClean="0">
                <a:latin typeface="+mn-lt"/>
                <a:cs typeface="Arial" panose="020B0604020202020204" pitchFamily="34" charset="0"/>
              </a:rPr>
              <a:t>. wurde der </a:t>
            </a:r>
            <a:r>
              <a:rPr lang="de-DE" altLang="de-DE" sz="1800" dirty="0" err="1" smtClean="0">
                <a:latin typeface="+mn-lt"/>
                <a:cs typeface="Arial" panose="020B0604020202020204" pitchFamily="34" charset="0"/>
              </a:rPr>
              <a:t>Dystrictseinnehmer</a:t>
            </a:r>
            <a:r>
              <a:rPr lang="de-DE" altLang="de-DE" sz="1800" dirty="0" smtClean="0">
                <a:latin typeface="+mn-lt"/>
                <a:cs typeface="Arial" panose="020B0604020202020204" pitchFamily="34" charset="0"/>
              </a:rPr>
              <a:t> der </a:t>
            </a:r>
            <a:r>
              <a:rPr lang="de-DE" altLang="de-DE" sz="1800" dirty="0" err="1" smtClean="0">
                <a:latin typeface="+mn-lt"/>
                <a:cs typeface="Arial" panose="020B0604020202020204" pitchFamily="34" charset="0"/>
              </a:rPr>
              <a:t>Dystriktseinnehmerei</a:t>
            </a:r>
            <a:r>
              <a:rPr lang="de-DE" altLang="de-DE" sz="1800" dirty="0" smtClean="0">
                <a:latin typeface="+mn-lt"/>
                <a:cs typeface="Arial" panose="020B0604020202020204" pitchFamily="34" charset="0"/>
              </a:rPr>
              <a:t> König Ernst </a:t>
            </a:r>
            <a:r>
              <a:rPr lang="de-DE" altLang="de-DE" sz="1800" dirty="0" err="1" smtClean="0">
                <a:latin typeface="+mn-lt"/>
                <a:cs typeface="Arial" panose="020B0604020202020204" pitchFamily="34" charset="0"/>
              </a:rPr>
              <a:t>Vohwinkel</a:t>
            </a:r>
            <a:r>
              <a:rPr lang="de-DE" altLang="de-DE" sz="1800" dirty="0" smtClean="0">
                <a:latin typeface="+mn-lt"/>
                <a:cs typeface="Arial" panose="020B0604020202020204" pitchFamily="34" charset="0"/>
              </a:rPr>
              <a:t> zum </a:t>
            </a:r>
            <a:r>
              <a:rPr lang="de-DE" altLang="de-DE" sz="1800" dirty="0" err="1" smtClean="0">
                <a:latin typeface="+mn-lt"/>
                <a:cs typeface="Arial" panose="020B0604020202020204" pitchFamily="34" charset="0"/>
              </a:rPr>
              <a:t>Steuercommissär</a:t>
            </a:r>
            <a:r>
              <a:rPr lang="de-DE" altLang="de-DE" sz="1800" dirty="0" smtClean="0">
                <a:latin typeface="+mn-lt"/>
                <a:cs typeface="Arial" panose="020B0604020202020204" pitchFamily="34" charset="0"/>
              </a:rPr>
              <a:t> des Steuer </a:t>
            </a:r>
            <a:r>
              <a:rPr lang="de-DE" altLang="de-DE" sz="1800" dirty="0" err="1" smtClean="0">
                <a:latin typeface="+mn-lt"/>
                <a:cs typeface="Arial" panose="020B0604020202020204" pitchFamily="34" charset="0"/>
              </a:rPr>
              <a:t>commissariats</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Voehl</a:t>
            </a:r>
            <a:r>
              <a:rPr lang="de-DE" altLang="de-DE" sz="1800" dirty="0" smtClean="0">
                <a:latin typeface="+mn-lt"/>
                <a:cs typeface="Arial" panose="020B0604020202020204" pitchFamily="34" charset="0"/>
              </a:rPr>
              <a:t> ernannt, nachdem vom Tode des </a:t>
            </a:r>
            <a:r>
              <a:rPr lang="de-DE" altLang="de-DE" sz="1800" dirty="0" err="1" smtClean="0">
                <a:latin typeface="+mn-lt"/>
                <a:cs typeface="Arial" panose="020B0604020202020204" pitchFamily="34" charset="0"/>
              </a:rPr>
              <a:t>Steuercommissärs</a:t>
            </a:r>
            <a:r>
              <a:rPr lang="de-DE" altLang="de-DE" sz="1800" dirty="0" smtClean="0">
                <a:latin typeface="+mn-lt"/>
                <a:cs typeface="Arial" panose="020B0604020202020204" pitchFamily="34" charset="0"/>
              </a:rPr>
              <a:t>……………..</a:t>
            </a:r>
            <a:br>
              <a:rPr lang="de-DE" altLang="de-DE" sz="1800" dirty="0" smtClean="0">
                <a:latin typeface="+mn-lt"/>
                <a:cs typeface="Arial" panose="020B0604020202020204" pitchFamily="34" charset="0"/>
              </a:rPr>
            </a:br>
            <a:r>
              <a:rPr lang="de-DE" altLang="de-DE" sz="1800" dirty="0" err="1" smtClean="0">
                <a:latin typeface="+mn-lt"/>
                <a:cs typeface="Arial" panose="020B0604020202020204" pitchFamily="34" charset="0"/>
              </a:rPr>
              <a:t>accestist</a:t>
            </a:r>
            <a:r>
              <a:rPr lang="de-DE" altLang="de-DE" sz="1800" dirty="0" smtClean="0">
                <a:latin typeface="+mn-lt"/>
                <a:cs typeface="Arial" panose="020B0604020202020204" pitchFamily="34" charset="0"/>
              </a:rPr>
              <a:t> Johann Heinrich Klotz dieses </a:t>
            </a:r>
            <a:r>
              <a:rPr lang="de-DE" altLang="de-DE" sz="1800" dirty="0" err="1" smtClean="0">
                <a:latin typeface="+mn-lt"/>
                <a:cs typeface="Arial" panose="020B0604020202020204" pitchFamily="34" charset="0"/>
              </a:rPr>
              <a:t>Steuercommissariat</a:t>
            </a:r>
            <a:r>
              <a:rPr lang="de-DE" altLang="de-DE" sz="1800" dirty="0" smtClean="0">
                <a:latin typeface="+mn-lt"/>
                <a:cs typeface="Arial" panose="020B0604020202020204" pitchFamily="34" charset="0"/>
              </a:rPr>
              <a:t> als </a:t>
            </a:r>
            <a:r>
              <a:rPr lang="de-DE" altLang="de-DE" sz="1800" dirty="0" err="1" smtClean="0">
                <a:latin typeface="+mn-lt"/>
                <a:cs typeface="Arial" panose="020B0604020202020204" pitchFamily="34" charset="0"/>
              </a:rPr>
              <a:t>Vicar</a:t>
            </a:r>
            <a:r>
              <a:rPr lang="de-DE" altLang="de-DE" sz="1800" dirty="0" smtClean="0">
                <a:latin typeface="+mn-lt"/>
                <a:cs typeface="Arial" panose="020B0604020202020204" pitchFamily="34" charset="0"/>
              </a:rPr>
              <a:t> verwaltet hatte.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Am 15. Mai starb der Beigeordnete Wilhelm Stiehl.</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Wiederverkauf des </a:t>
            </a:r>
            <a:r>
              <a:rPr lang="de-DE" altLang="de-DE" sz="1800" dirty="0" err="1" smtClean="0">
                <a:latin typeface="+mn-lt"/>
                <a:cs typeface="Arial" panose="020B0604020202020204" pitchFamily="34" charset="0"/>
              </a:rPr>
              <a:t>adlichen</a:t>
            </a:r>
            <a:r>
              <a:rPr lang="de-DE" altLang="de-DE" sz="1800" dirty="0" smtClean="0">
                <a:latin typeface="+mn-lt"/>
                <a:cs typeface="Arial" panose="020B0604020202020204" pitchFamily="34" charset="0"/>
              </a:rPr>
              <a:t> Guts Höringhausen. Am 4. </a:t>
            </a:r>
            <a:r>
              <a:rPr lang="de-DE" altLang="de-DE" sz="1800" dirty="0" err="1" smtClean="0">
                <a:latin typeface="+mn-lt"/>
                <a:cs typeface="Arial" panose="020B0604020202020204" pitchFamily="34" charset="0"/>
              </a:rPr>
              <a:t>October</a:t>
            </a:r>
            <a:r>
              <a:rPr lang="de-DE" altLang="de-DE" sz="1800" dirty="0" smtClean="0">
                <a:latin typeface="+mn-lt"/>
                <a:cs typeface="Arial" panose="020B0604020202020204" pitchFamily="34" charset="0"/>
              </a:rPr>
              <a:t> verkaufte der Gutsbesitzer Emil Graf dieses Gut wieder an den Baron von Einsiedel zu Stuttgart und </a:t>
            </a:r>
            <a:r>
              <a:rPr lang="de-DE" altLang="de-DE" sz="1800" dirty="0" err="1" smtClean="0">
                <a:latin typeface="+mn-lt"/>
                <a:cs typeface="Arial" panose="020B0604020202020204" pitchFamily="34" charset="0"/>
              </a:rPr>
              <a:t>Comp</a:t>
            </a:r>
            <a:r>
              <a:rPr lang="de-DE" altLang="de-DE" sz="1800" dirty="0" smtClean="0">
                <a:latin typeface="+mn-lt"/>
                <a:cs typeface="Arial" panose="020B0604020202020204" pitchFamily="34" charset="0"/>
              </a:rPr>
              <a:t>: Kaufmann ohne den Hof Neudorf und Wald für 65 000 </a:t>
            </a:r>
            <a:r>
              <a:rPr lang="de-DE" altLang="de-DE" sz="1800" dirty="0" err="1" smtClean="0">
                <a:latin typeface="+mn-lt"/>
                <a:cs typeface="Arial" panose="020B0604020202020204" pitchFamily="34" charset="0"/>
              </a:rPr>
              <a:t>rthlr</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Die Witterung gestaltete sich auffallend früh sehr günstig. Der Winter hatte recht viel Schnee und wenig Kälte gebracht. Am 5. März fiel noch einmal ein starker Schnee, der jedoch schnell schmolz und schnell den Frühling brachte. Vom 8. Juni bis zum 13. Juli anhaltender Gewitterregen, wodurch das Reifen der Cerealien aufgehalten wurde. Am 13. Juli großer Sturm und großer Schaden an der Festhalle zu Frankfurt a.M. Erst mit diesem Tage trat bessere Witterung ein.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Zum Ausdrusch der Früchte wurde zum </a:t>
            </a:r>
            <a:r>
              <a:rPr lang="de-DE" altLang="de-DE" sz="1800" dirty="0" err="1" smtClean="0">
                <a:latin typeface="+mn-lt"/>
                <a:cs typeface="Arial" panose="020B0604020202020204" pitchFamily="34" charset="0"/>
              </a:rPr>
              <a:t>erstenmal</a:t>
            </a:r>
            <a:r>
              <a:rPr lang="de-DE" altLang="de-DE" sz="1800" dirty="0" smtClean="0">
                <a:latin typeface="+mn-lt"/>
                <a:cs typeface="Arial" panose="020B0604020202020204" pitchFamily="34" charset="0"/>
              </a:rPr>
              <a:t> in hiesigem Orte im </a:t>
            </a:r>
            <a:r>
              <a:rPr lang="de-DE" altLang="de-DE" sz="1800" dirty="0" err="1" smtClean="0">
                <a:latin typeface="+mn-lt"/>
                <a:cs typeface="Arial" panose="020B0604020202020204" pitchFamily="34" charset="0"/>
              </a:rPr>
              <a:t>October</a:t>
            </a:r>
            <a:r>
              <a:rPr lang="de-DE" altLang="de-DE" sz="1800" dirty="0" smtClean="0">
                <a:latin typeface="+mn-lt"/>
                <a:cs typeface="Arial" panose="020B0604020202020204" pitchFamily="34" charset="0"/>
              </a:rPr>
              <a:t> dieses Jahres von dem Pächter des fürstlichen Guts eine Dampfmaschine / </a:t>
            </a:r>
            <a:r>
              <a:rPr lang="de-DE" altLang="de-DE" sz="1800" dirty="0" err="1" smtClean="0">
                <a:latin typeface="+mn-lt"/>
                <a:cs typeface="Arial" panose="020B0604020202020204" pitchFamily="34" charset="0"/>
              </a:rPr>
              <a:t>Locomobile</a:t>
            </a:r>
            <a:r>
              <a:rPr lang="de-DE" altLang="de-DE" sz="1800" dirty="0" smtClean="0">
                <a:latin typeface="+mn-lt"/>
                <a:cs typeface="Arial" panose="020B0604020202020204" pitchFamily="34" charset="0"/>
              </a:rPr>
              <a:t>:/ benutzt.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Zum Beigeordneten wurde gegen Ende dieses Jahres der hiesige Ortsbürger und Ackermann Jacob </a:t>
            </a:r>
            <a:r>
              <a:rPr lang="de-DE" altLang="de-DE" sz="1800" dirty="0" err="1" smtClean="0">
                <a:latin typeface="+mn-lt"/>
                <a:cs typeface="Arial" panose="020B0604020202020204" pitchFamily="34" charset="0"/>
              </a:rPr>
              <a:t>Schluckebier</a:t>
            </a:r>
            <a:r>
              <a:rPr lang="de-DE" altLang="de-DE" sz="1800" dirty="0" smtClean="0">
                <a:latin typeface="+mn-lt"/>
                <a:cs typeface="Arial" panose="020B0604020202020204" pitchFamily="34" charset="0"/>
              </a:rPr>
              <a:t> ernannt.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
            </a:r>
            <a:br>
              <a:rPr lang="de-DE" altLang="de-DE" sz="1800" dirty="0" smtClean="0">
                <a:latin typeface="+mn-lt"/>
                <a:cs typeface="Arial" panose="020B0604020202020204" pitchFamily="34" charset="0"/>
              </a:rPr>
            </a:br>
            <a:endParaRPr lang="de-DE" altLang="de-DE" sz="1800" dirty="0" smtClean="0">
              <a:latin typeface="+mn-lt"/>
              <a:cs typeface="Arial" panose="020B0604020202020204" pitchFamily="34" charset="0"/>
            </a:endParaRPr>
          </a:p>
        </p:txBody>
      </p:sp>
      <p:sp>
        <p:nvSpPr>
          <p:cNvPr id="8195"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AB99E45-99CD-426B-9EC8-58A1F1FCA78F}" type="slidenum">
              <a:rPr lang="de-DE" altLang="de-DE" sz="1400" smtClean="0">
                <a:latin typeface="Arial" panose="020B0604020202020204" pitchFamily="34" charset="0"/>
              </a:rPr>
              <a:pPr>
                <a:spcBef>
                  <a:spcPct val="0"/>
                </a:spcBef>
                <a:buFontTx/>
                <a:buNone/>
              </a:pPr>
              <a:t>6</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465753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49275" y="250825"/>
            <a:ext cx="5832475" cy="8137525"/>
          </a:xfrm>
        </p:spPr>
        <p:txBody>
          <a:bodyPr anchor="t">
            <a:normAutofit fontScale="90000"/>
          </a:bodyPr>
          <a:lstStyle/>
          <a:p>
            <a:pPr algn="l">
              <a:defRPr/>
            </a:pPr>
            <a:r>
              <a:rPr lang="de-DE" sz="2000" b="1" dirty="0" smtClean="0">
                <a:latin typeface="+mn-lt"/>
                <a:cs typeface="Arial" pitchFamily="34" charset="0"/>
              </a:rPr>
              <a:t>1863</a:t>
            </a:r>
            <a:r>
              <a:rPr lang="de-DE" sz="2000" dirty="0" smtClean="0">
                <a:latin typeface="+mn-lt"/>
                <a:cs typeface="Arial" pitchFamily="34" charset="0"/>
              </a:rPr>
              <a:t/>
            </a:r>
            <a:br>
              <a:rPr lang="de-DE" sz="2000" dirty="0" smtClean="0">
                <a:latin typeface="+mn-lt"/>
                <a:cs typeface="Arial" pitchFamily="34" charset="0"/>
              </a:rPr>
            </a:br>
            <a:r>
              <a:rPr lang="de-DE" sz="2000" dirty="0" smtClean="0">
                <a:latin typeface="+mn-lt"/>
                <a:cs typeface="Arial" pitchFamily="34" charset="0"/>
              </a:rPr>
              <a:t>Die Witterung im Frühjahr kalt, nur mit wenigen warmen Tagen,</a:t>
            </a:r>
            <a:br>
              <a:rPr lang="de-DE" sz="2000" dirty="0" smtClean="0">
                <a:latin typeface="+mn-lt"/>
                <a:cs typeface="Arial" pitchFamily="34" charset="0"/>
              </a:rPr>
            </a:br>
            <a:r>
              <a:rPr lang="de-DE" sz="2000" dirty="0" smtClean="0">
                <a:latin typeface="+mn-lt"/>
                <a:cs typeface="Arial" pitchFamily="34" charset="0"/>
              </a:rPr>
              <a:t>sonst sehr günstig für alle Cerealien, so </a:t>
            </a:r>
            <a:r>
              <a:rPr lang="de-DE" sz="2000" dirty="0" err="1" smtClean="0">
                <a:latin typeface="+mn-lt"/>
                <a:cs typeface="Arial" pitchFamily="34" charset="0"/>
              </a:rPr>
              <a:t>daß</a:t>
            </a:r>
            <a:r>
              <a:rPr lang="de-DE" sz="2000" dirty="0" smtClean="0">
                <a:latin typeface="+mn-lt"/>
                <a:cs typeface="Arial" pitchFamily="34" charset="0"/>
              </a:rPr>
              <a:t> dieses Jahr den fruchtbarsten beigezählt werden kann. Zum </a:t>
            </a:r>
            <a:r>
              <a:rPr lang="de-DE" sz="2000" dirty="0" err="1" smtClean="0">
                <a:latin typeface="+mn-lt"/>
                <a:cs typeface="Arial" pitchFamily="34" charset="0"/>
              </a:rPr>
              <a:t>erstenmal</a:t>
            </a:r>
            <a:r>
              <a:rPr lang="de-DE" sz="2000" dirty="0" smtClean="0">
                <a:latin typeface="+mn-lt"/>
                <a:cs typeface="Arial" pitchFamily="34" charset="0"/>
              </a:rPr>
              <a:t> nach einem Zeitraum von circa 20 Jahren waren die Kartoffeln wieder einmal sehr gut </a:t>
            </a:r>
            <a:r>
              <a:rPr lang="de-DE" sz="2000" dirty="0" err="1" smtClean="0">
                <a:latin typeface="+mn-lt"/>
                <a:cs typeface="Arial" pitchFamily="34" charset="0"/>
              </a:rPr>
              <a:t>gerathen</a:t>
            </a:r>
            <a:r>
              <a:rPr lang="de-DE" sz="2000" dirty="0" smtClean="0">
                <a:latin typeface="+mn-lt"/>
                <a:cs typeface="Arial" pitchFamily="34" charset="0"/>
              </a:rPr>
              <a:t>. Der Preiß der Früchte wie der Kartoffeln stellte sich infolge dieser ausgezeichneten Ernte sehr gering in Vergleich zu den früheren zuweilen hohen </a:t>
            </a:r>
            <a:r>
              <a:rPr lang="de-DE" sz="2000" dirty="0" err="1" smtClean="0">
                <a:latin typeface="+mn-lt"/>
                <a:cs typeface="Arial" pitchFamily="34" charset="0"/>
              </a:rPr>
              <a:t>Fruchtpreißen</a:t>
            </a:r>
            <a:r>
              <a:rPr lang="de-DE" sz="2000" dirty="0" smtClean="0">
                <a:latin typeface="+mn-lt"/>
                <a:cs typeface="Arial" pitchFamily="34" charset="0"/>
              </a:rPr>
              <a:t>. Korn 320 Pfund = 6 </a:t>
            </a:r>
            <a:r>
              <a:rPr lang="de-DE" sz="2000" dirty="0" err="1" smtClean="0">
                <a:latin typeface="+mn-lt"/>
                <a:cs typeface="Arial" pitchFamily="34" charset="0"/>
              </a:rPr>
              <a:t>rthlr</a:t>
            </a:r>
            <a:r>
              <a:rPr lang="de-DE" sz="2000" dirty="0" smtClean="0">
                <a:latin typeface="+mn-lt"/>
                <a:cs typeface="Arial" pitchFamily="34" charset="0"/>
              </a:rPr>
              <a:t>, Kartoffeln 400 Pfd. = 1 </a:t>
            </a:r>
            <a:r>
              <a:rPr lang="de-DE" sz="2000" dirty="0" err="1" smtClean="0">
                <a:latin typeface="+mn-lt"/>
                <a:cs typeface="Arial" pitchFamily="34" charset="0"/>
              </a:rPr>
              <a:t>rthlr</a:t>
            </a:r>
            <a:r>
              <a:rPr lang="de-DE" sz="2000" dirty="0" smtClean="0">
                <a:latin typeface="+mn-lt"/>
                <a:cs typeface="Arial" pitchFamily="34" charset="0"/>
              </a:rPr>
              <a:t> 20 Silbergroschen. Bienenjahr: sehr schlecht. </a:t>
            </a:r>
            <a:br>
              <a:rPr lang="de-DE" sz="2000" dirty="0" smtClean="0">
                <a:latin typeface="+mn-lt"/>
                <a:cs typeface="Arial" pitchFamily="34" charset="0"/>
              </a:rPr>
            </a:br>
            <a:r>
              <a:rPr lang="de-DE" sz="2000" dirty="0" err="1" smtClean="0">
                <a:latin typeface="+mn-lt"/>
                <a:cs typeface="Arial" pitchFamily="34" charset="0"/>
              </a:rPr>
              <a:t>Wiederverheirathung</a:t>
            </a:r>
            <a:r>
              <a:rPr lang="de-DE" sz="2000" dirty="0" smtClean="0">
                <a:latin typeface="+mn-lt"/>
                <a:cs typeface="Arial" pitchFamily="34" charset="0"/>
              </a:rPr>
              <a:t> des zeitigen Geistlichen mit der Schwester seiner verstorbenen Frau Henriette, geborene Schwarz am 3. September zu </a:t>
            </a:r>
            <a:r>
              <a:rPr lang="de-DE" sz="2000" dirty="0" err="1" smtClean="0">
                <a:latin typeface="+mn-lt"/>
                <a:cs typeface="Arial" pitchFamily="34" charset="0"/>
              </a:rPr>
              <a:t>Romrod</a:t>
            </a:r>
            <a:r>
              <a:rPr lang="de-DE" sz="2000" dirty="0" smtClean="0">
                <a:latin typeface="+mn-lt"/>
                <a:cs typeface="Arial" pitchFamily="34" charset="0"/>
              </a:rPr>
              <a:t>.</a:t>
            </a:r>
            <a:br>
              <a:rPr lang="de-DE" sz="2000" dirty="0" smtClean="0">
                <a:latin typeface="+mn-lt"/>
                <a:cs typeface="Arial" pitchFamily="34" charset="0"/>
              </a:rPr>
            </a:br>
            <a:r>
              <a:rPr lang="de-DE" sz="2000" dirty="0" smtClean="0">
                <a:latin typeface="+mn-lt"/>
                <a:cs typeface="Arial" pitchFamily="34" charset="0"/>
              </a:rPr>
              <a:t>Ausbruch der Feindseligkeiten zwischen den Dänen und deutschen Mächten wegen der </a:t>
            </a:r>
            <a:r>
              <a:rPr lang="de-DE" sz="2000" dirty="0" err="1" smtClean="0">
                <a:latin typeface="+mn-lt"/>
                <a:cs typeface="Arial" pitchFamily="34" charset="0"/>
              </a:rPr>
              <a:t>Elbherzogthümer</a:t>
            </a:r>
            <a:r>
              <a:rPr lang="de-DE" sz="2000" dirty="0" smtClean="0">
                <a:latin typeface="+mn-lt"/>
                <a:cs typeface="Arial" pitchFamily="34" charset="0"/>
              </a:rPr>
              <a:t> gegen Ende des Jahres. </a:t>
            </a:r>
            <a:br>
              <a:rPr lang="de-DE" sz="2000" dirty="0" smtClean="0">
                <a:latin typeface="+mn-lt"/>
                <a:cs typeface="Arial" pitchFamily="34" charset="0"/>
              </a:rPr>
            </a:br>
            <a:r>
              <a:rPr lang="de-DE" sz="2000" b="1" dirty="0" smtClean="0">
                <a:latin typeface="+mn-lt"/>
                <a:cs typeface="Arial" pitchFamily="34" charset="0"/>
              </a:rPr>
              <a:t>1864    </a:t>
            </a:r>
            <a:r>
              <a:rPr lang="de-DE" sz="2000" dirty="0" smtClean="0">
                <a:latin typeface="+mn-lt"/>
                <a:cs typeface="Arial" pitchFamily="34" charset="0"/>
              </a:rPr>
              <a:t/>
            </a:r>
            <a:br>
              <a:rPr lang="de-DE" sz="2000" dirty="0" smtClean="0">
                <a:latin typeface="+mn-lt"/>
                <a:cs typeface="Arial" pitchFamily="34" charset="0"/>
              </a:rPr>
            </a:br>
            <a:r>
              <a:rPr lang="de-DE" sz="2000" dirty="0" smtClean="0">
                <a:latin typeface="+mn-lt"/>
                <a:cs typeface="Arial" pitchFamily="34" charset="0"/>
              </a:rPr>
              <a:t>Witterung. Der Winter schneelos und sehr kalt. Im Frühjahr noch sehr starke Fröste ohne Schnee. Daher gänzliches </a:t>
            </a:r>
            <a:r>
              <a:rPr lang="de-DE" sz="2000" dirty="0" err="1" smtClean="0">
                <a:latin typeface="+mn-lt"/>
                <a:cs typeface="Arial" pitchFamily="34" charset="0"/>
              </a:rPr>
              <a:t>Mißrathen</a:t>
            </a:r>
            <a:r>
              <a:rPr lang="de-DE" sz="2000" dirty="0" smtClean="0">
                <a:latin typeface="+mn-lt"/>
                <a:cs typeface="Arial" pitchFamily="34" charset="0"/>
              </a:rPr>
              <a:t> des Klees, des Wintersamens und Rapses. Letztere haben größtenteils umgepflügt werden müssen. Der Mai brachte bei dem anhaltenden Nord- und Ostwind nur sehr wenige war­me Tage, aber er versetzte die Bäume in ein wahres </a:t>
            </a:r>
            <a:r>
              <a:rPr lang="de-DE" sz="2000" dirty="0" err="1" smtClean="0">
                <a:latin typeface="+mn-lt"/>
                <a:cs typeface="Arial" pitchFamily="34" charset="0"/>
              </a:rPr>
              <a:t>Blüthenmeer</a:t>
            </a:r>
            <a:r>
              <a:rPr lang="de-DE" sz="2000" dirty="0" smtClean="0">
                <a:latin typeface="+mn-lt"/>
                <a:cs typeface="Arial" pitchFamily="34" charset="0"/>
              </a:rPr>
              <a:t>. Am 23. Mai heftiger Sturm, der mehrere Pappeln auf der Dorfwiese des Jacob Rohde, nach vorausgegangener wochenlanger Trockenheit, entwurzelte. Gegen Ende dieses Monats noch Frost und Schlackerwetter. Mangel an f o </a:t>
            </a:r>
            <a:r>
              <a:rPr lang="de-DE" sz="2000" dirty="0" err="1" smtClean="0">
                <a:latin typeface="+mn-lt"/>
                <a:cs typeface="Arial" pitchFamily="34" charset="0"/>
              </a:rPr>
              <a:t>o</a:t>
            </a:r>
            <a:r>
              <a:rPr lang="de-DE" sz="2000" dirty="0" smtClean="0">
                <a:latin typeface="+mn-lt"/>
                <a:cs typeface="Arial" pitchFamily="34" charset="0"/>
              </a:rPr>
              <a:t> r a g und hoher Preiß derselben. Der </a:t>
            </a:r>
            <a:r>
              <a:rPr lang="de-DE" sz="2000" dirty="0" err="1" smtClean="0">
                <a:latin typeface="+mn-lt"/>
                <a:cs typeface="Arial" pitchFamily="34" charset="0"/>
              </a:rPr>
              <a:t>Centner</a:t>
            </a:r>
            <a:r>
              <a:rPr lang="de-DE" sz="2000" dirty="0" smtClean="0">
                <a:latin typeface="+mn-lt"/>
                <a:cs typeface="Arial" pitchFamily="34" charset="0"/>
              </a:rPr>
              <a:t> Heu wird mit 2 bis 3 Gulden bezahlt.</a:t>
            </a:r>
            <a:br>
              <a:rPr lang="de-DE" sz="2000" dirty="0" smtClean="0">
                <a:latin typeface="+mn-lt"/>
                <a:cs typeface="Arial" pitchFamily="34" charset="0"/>
              </a:rPr>
            </a:br>
            <a:r>
              <a:rPr lang="de-DE" sz="2000" dirty="0" smtClean="0">
                <a:latin typeface="+mn-lt"/>
                <a:cs typeface="Arial" pitchFamily="34" charset="0"/>
              </a:rPr>
              <a:t> </a:t>
            </a:r>
            <a:br>
              <a:rPr lang="de-DE" sz="2000" dirty="0" smtClean="0">
                <a:latin typeface="+mn-lt"/>
                <a:cs typeface="Arial" pitchFamily="34" charset="0"/>
              </a:rPr>
            </a:br>
            <a:r>
              <a:rPr lang="de-DE" sz="1800" dirty="0" smtClean="0">
                <a:cs typeface="Arial" pitchFamily="34" charset="0"/>
              </a:rPr>
              <a:t/>
            </a:r>
            <a:br>
              <a:rPr lang="de-DE" sz="1800" dirty="0" smtClean="0">
                <a:cs typeface="Arial" pitchFamily="34" charset="0"/>
              </a:rPr>
            </a:br>
            <a:r>
              <a:rPr lang="de-DE" sz="1600" dirty="0" smtClean="0"/>
              <a:t/>
            </a:r>
            <a:br>
              <a:rPr lang="de-DE" sz="1600" dirty="0" smtClean="0"/>
            </a:br>
            <a:endParaRPr lang="de-DE" sz="1600" dirty="0">
              <a:cs typeface="Arial" pitchFamily="34" charset="0"/>
            </a:endParaRPr>
          </a:p>
        </p:txBody>
      </p:sp>
      <p:sp>
        <p:nvSpPr>
          <p:cNvPr id="9219"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73A22E3-26EE-4127-B42E-3445C731D32F}" type="slidenum">
              <a:rPr lang="de-DE" altLang="de-DE" sz="1400" smtClean="0">
                <a:latin typeface="Arial" panose="020B0604020202020204" pitchFamily="34" charset="0"/>
              </a:rPr>
              <a:pPr>
                <a:spcBef>
                  <a:spcPct val="0"/>
                </a:spcBef>
                <a:buFontTx/>
                <a:buNone/>
              </a:pPr>
              <a:t>7</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307412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3"/>
          <p:cNvSpPr>
            <a:spLocks noGrp="1"/>
          </p:cNvSpPr>
          <p:nvPr>
            <p:ph type="title"/>
          </p:nvPr>
        </p:nvSpPr>
        <p:spPr>
          <a:xfrm>
            <a:off x="549275" y="250825"/>
            <a:ext cx="5832475" cy="7921625"/>
          </a:xfrm>
        </p:spPr>
        <p:txBody>
          <a:bodyPr anchor="t"/>
          <a:lstStyle/>
          <a:p>
            <a:pPr algn="l">
              <a:defRPr/>
            </a:pPr>
            <a:r>
              <a:rPr lang="de-DE" altLang="de-DE" sz="1600" dirty="0" smtClean="0">
                <a:cs typeface="Arial" panose="020B0604020202020204" pitchFamily="34" charset="0"/>
              </a:rPr>
              <a:t>Zu unständigen Mitgliedern des Kirchenvorstandes wurden am </a:t>
            </a:r>
            <a:br>
              <a:rPr lang="de-DE" altLang="de-DE" sz="1600" dirty="0" smtClean="0">
                <a:cs typeface="Arial" panose="020B0604020202020204" pitchFamily="34" charset="0"/>
              </a:rPr>
            </a:br>
            <a:r>
              <a:rPr lang="de-DE" altLang="de-DE" sz="1600" dirty="0" smtClean="0">
                <a:cs typeface="Arial" panose="020B0604020202020204" pitchFamily="34" charset="0"/>
              </a:rPr>
              <a:t>29. April gewählt, und zwar mit relativer Stimmenmehrheit:</a:t>
            </a:r>
            <a:br>
              <a:rPr lang="de-DE" altLang="de-DE" sz="1600" dirty="0" smtClean="0">
                <a:cs typeface="Arial" panose="020B0604020202020204" pitchFamily="34" charset="0"/>
              </a:rPr>
            </a:br>
            <a:r>
              <a:rPr lang="de-DE" altLang="de-DE" sz="1600" dirty="0" smtClean="0">
                <a:cs typeface="Arial" panose="020B0604020202020204" pitchFamily="34" charset="0"/>
              </a:rPr>
              <a:t>1.	Heinrich Pfeiffer II, Ackermann, mit 6 Stimmen</a:t>
            </a:r>
            <a:br>
              <a:rPr lang="de-DE" altLang="de-DE" sz="1600" dirty="0" smtClean="0">
                <a:cs typeface="Arial" panose="020B0604020202020204" pitchFamily="34" charset="0"/>
              </a:rPr>
            </a:br>
            <a:r>
              <a:rPr lang="de-DE" altLang="de-DE" sz="1600" dirty="0" smtClean="0">
                <a:cs typeface="Arial" panose="020B0604020202020204" pitchFamily="34" charset="0"/>
              </a:rPr>
              <a:t>2.	Jacob Rohde, Ackermann, mit 5 Stimmen</a:t>
            </a:r>
            <a:br>
              <a:rPr lang="de-DE" altLang="de-DE" sz="1600" dirty="0" smtClean="0">
                <a:cs typeface="Arial" panose="020B0604020202020204" pitchFamily="34" charset="0"/>
              </a:rPr>
            </a:br>
            <a:r>
              <a:rPr lang="de-DE" altLang="de-DE" sz="1600" dirty="0" smtClean="0">
                <a:cs typeface="Arial" panose="020B0604020202020204" pitchFamily="34" charset="0"/>
              </a:rPr>
              <a:t>3.	Heinrich Falke II, Ackermann, mit Stimmen</a:t>
            </a:r>
            <a:br>
              <a:rPr lang="de-DE" altLang="de-DE" sz="1600" dirty="0" smtClean="0">
                <a:cs typeface="Arial" panose="020B0604020202020204" pitchFamily="34" charset="0"/>
              </a:rPr>
            </a:br>
            <a:r>
              <a:rPr lang="de-DE" altLang="de-DE" sz="1600" dirty="0" smtClean="0">
                <a:cs typeface="Arial" panose="020B0604020202020204" pitchFamily="34" charset="0"/>
              </a:rPr>
              <a:t>Vermählung des </a:t>
            </a:r>
            <a:r>
              <a:rPr lang="de-DE" altLang="de-DE" sz="1600" dirty="0" err="1" smtClean="0">
                <a:cs typeface="Arial" panose="020B0604020202020204" pitchFamily="34" charset="0"/>
              </a:rPr>
              <a:t>des</a:t>
            </a:r>
            <a:r>
              <a:rPr lang="de-DE" altLang="de-DE" sz="1600" dirty="0" smtClean="0">
                <a:cs typeface="Arial" panose="020B0604020202020204" pitchFamily="34" charset="0"/>
              </a:rPr>
              <a:t> Großherzogs Königliche Hoheit von Mecklenburg-Schwerin Friedrich Franz mit Ihrer Großherzoglichen Hoheit der Prinzessin Anna Maria </a:t>
            </a:r>
            <a:r>
              <a:rPr lang="de-DE" altLang="de-DE" sz="1800" dirty="0" smtClean="0">
                <a:latin typeface="+mn-lt"/>
                <a:cs typeface="Arial" panose="020B0604020202020204" pitchFamily="34" charset="0"/>
              </a:rPr>
              <a:t>Wilhelmine</a:t>
            </a:r>
            <a:r>
              <a:rPr lang="de-DE" altLang="de-DE" sz="1600" dirty="0" smtClean="0">
                <a:cs typeface="Arial" panose="020B0604020202020204" pitchFamily="34" charset="0"/>
              </a:rPr>
              <a:t> Elisabetha Mathilde, Tochter des Prinzen Carl, Großherzog zu Darmstadt am 12. Mai.</a:t>
            </a:r>
            <a:br>
              <a:rPr lang="de-DE" altLang="de-DE" sz="1600" dirty="0" smtClean="0">
                <a:cs typeface="Arial" panose="020B0604020202020204" pitchFamily="34" charset="0"/>
              </a:rPr>
            </a:br>
            <a:r>
              <a:rPr lang="de-DE" altLang="de-DE" sz="1600" dirty="0" smtClean="0">
                <a:cs typeface="Arial" panose="020B0604020202020204" pitchFamily="34" charset="0"/>
              </a:rPr>
              <a:t/>
            </a:r>
            <a:br>
              <a:rPr lang="de-DE" altLang="de-DE" sz="1600" dirty="0" smtClean="0">
                <a:cs typeface="Arial" panose="020B0604020202020204" pitchFamily="34" charset="0"/>
              </a:rPr>
            </a:br>
            <a:r>
              <a:rPr lang="de-DE" altLang="de-DE" sz="1600" dirty="0" smtClean="0">
                <a:cs typeface="Arial" panose="020B0604020202020204" pitchFamily="34" charset="0"/>
              </a:rPr>
              <a:t> Witterung. Der Winter schneelos und sehr kalt. Im Frühjahr noch sehr starke Fröste ohne Schnee. Daher gänzliches </a:t>
            </a:r>
            <a:r>
              <a:rPr lang="de-DE" altLang="de-DE" sz="1600" dirty="0" err="1" smtClean="0">
                <a:cs typeface="Arial" panose="020B0604020202020204" pitchFamily="34" charset="0"/>
              </a:rPr>
              <a:t>Mißrathen</a:t>
            </a:r>
            <a:r>
              <a:rPr lang="de-DE" altLang="de-DE" sz="1600" dirty="0" smtClean="0">
                <a:cs typeface="Arial" panose="020B0604020202020204" pitchFamily="34" charset="0"/>
              </a:rPr>
              <a:t> des Klees, des Wintersamens und Rapses. Letztere haben größtenteils umgepflügt werden müssen. Der Mai brachte bei dem anhaltenden Nord- und Ostwind nur sehr wenige warme Tage, aber er versetzte die Bäume in ein wahres </a:t>
            </a:r>
            <a:r>
              <a:rPr lang="de-DE" altLang="de-DE" sz="1600" dirty="0" err="1" smtClean="0">
                <a:cs typeface="Arial" panose="020B0604020202020204" pitchFamily="34" charset="0"/>
              </a:rPr>
              <a:t>Blüthenmeer</a:t>
            </a:r>
            <a:r>
              <a:rPr lang="de-DE" altLang="de-DE" sz="1600" dirty="0" smtClean="0">
                <a:cs typeface="Arial" panose="020B0604020202020204" pitchFamily="34" charset="0"/>
              </a:rPr>
              <a:t>. Am 23. Mai heftiger Sturm, der mehrere Pappeln auf der Dorfwiese des Jacob Rohde, nach vorausgegangener wochenlanger Trockenheit, entwurzelte. Gegen Ende dieses Monats noch Frost und Schlackerwetter. Mangel an f o </a:t>
            </a:r>
            <a:r>
              <a:rPr lang="de-DE" altLang="de-DE" sz="1600" dirty="0" err="1" smtClean="0">
                <a:cs typeface="Arial" panose="020B0604020202020204" pitchFamily="34" charset="0"/>
              </a:rPr>
              <a:t>o</a:t>
            </a:r>
            <a:r>
              <a:rPr lang="de-DE" altLang="de-DE" sz="1600" dirty="0" smtClean="0">
                <a:cs typeface="Arial" panose="020B0604020202020204" pitchFamily="34" charset="0"/>
              </a:rPr>
              <a:t> r a </a:t>
            </a:r>
            <a:r>
              <a:rPr lang="de-DE" altLang="de-DE" sz="1600" dirty="0" err="1" smtClean="0">
                <a:cs typeface="Arial" panose="020B0604020202020204" pitchFamily="34" charset="0"/>
              </a:rPr>
              <a:t>ge</a:t>
            </a:r>
            <a:r>
              <a:rPr lang="de-DE" altLang="de-DE" sz="1600" dirty="0" smtClean="0">
                <a:cs typeface="Arial" panose="020B0604020202020204" pitchFamily="34" charset="0"/>
              </a:rPr>
              <a:t> und hoher Preiß derselben. Der </a:t>
            </a:r>
            <a:r>
              <a:rPr lang="de-DE" altLang="de-DE" sz="1600" dirty="0" err="1" smtClean="0">
                <a:cs typeface="Arial" panose="020B0604020202020204" pitchFamily="34" charset="0"/>
              </a:rPr>
              <a:t>Centner</a:t>
            </a:r>
            <a:r>
              <a:rPr lang="de-DE" altLang="de-DE" sz="1600" dirty="0" smtClean="0">
                <a:cs typeface="Arial" panose="020B0604020202020204" pitchFamily="34" charset="0"/>
              </a:rPr>
              <a:t> Heu wird mit 2 bis 3 Gulden bezahlt.</a:t>
            </a:r>
            <a:br>
              <a:rPr lang="de-DE" altLang="de-DE" sz="1600" dirty="0" smtClean="0">
                <a:cs typeface="Arial" panose="020B0604020202020204" pitchFamily="34" charset="0"/>
              </a:rPr>
            </a:br>
            <a:r>
              <a:rPr lang="de-DE" altLang="de-DE" sz="1600" dirty="0" smtClean="0">
                <a:cs typeface="Arial" panose="020B0604020202020204" pitchFamily="34" charset="0"/>
              </a:rPr>
              <a:t/>
            </a:r>
            <a:br>
              <a:rPr lang="de-DE" altLang="de-DE" sz="1600" dirty="0" smtClean="0">
                <a:cs typeface="Arial" panose="020B0604020202020204" pitchFamily="34" charset="0"/>
              </a:rPr>
            </a:br>
            <a:r>
              <a:rPr lang="de-DE" altLang="de-DE" sz="1600" dirty="0" smtClean="0">
                <a:cs typeface="Arial" panose="020B0604020202020204" pitchFamily="34" charset="0"/>
              </a:rPr>
              <a:t> Zu unständigen Mitgliedern des Schulvorstandes wurden am 10. Mai von der </a:t>
            </a:r>
            <a:r>
              <a:rPr lang="de-DE" altLang="de-DE" sz="1600" dirty="0" err="1" smtClean="0">
                <a:cs typeface="Arial" panose="020B0604020202020204" pitchFamily="34" charset="0"/>
              </a:rPr>
              <a:t>Gr</a:t>
            </a:r>
            <a:r>
              <a:rPr lang="de-DE" altLang="de-DE" sz="1600" dirty="0" smtClean="0">
                <a:cs typeface="Arial" panose="020B0604020202020204" pitchFamily="34" charset="0"/>
              </a:rPr>
              <a:t>: </a:t>
            </a:r>
            <a:r>
              <a:rPr lang="de-DE" altLang="de-DE" sz="1600" dirty="0" err="1" smtClean="0">
                <a:cs typeface="Arial" panose="020B0604020202020204" pitchFamily="34" charset="0"/>
              </a:rPr>
              <a:t>Kreisschulcommission</a:t>
            </a:r>
            <a:r>
              <a:rPr lang="de-DE" altLang="de-DE" sz="1600" dirty="0" smtClean="0">
                <a:cs typeface="Arial" panose="020B0604020202020204" pitchFamily="34" charset="0"/>
              </a:rPr>
              <a:t> die in Vorschlag gebrachten Ortsbürger</a:t>
            </a:r>
            <a:br>
              <a:rPr lang="de-DE" altLang="de-DE" sz="1600" dirty="0" smtClean="0">
                <a:cs typeface="Arial" panose="020B0604020202020204" pitchFamily="34" charset="0"/>
              </a:rPr>
            </a:br>
            <a:r>
              <a:rPr lang="de-DE" altLang="de-DE" sz="1600" dirty="0" smtClean="0">
                <a:cs typeface="Arial" panose="020B0604020202020204" pitchFamily="34" charset="0"/>
              </a:rPr>
              <a:t>1. Heinrich Hufeisen, Schneidermeister</a:t>
            </a:r>
            <a:br>
              <a:rPr lang="de-DE" altLang="de-DE" sz="1600" dirty="0" smtClean="0">
                <a:cs typeface="Arial" panose="020B0604020202020204" pitchFamily="34" charset="0"/>
              </a:rPr>
            </a:br>
            <a:r>
              <a:rPr lang="de-DE" altLang="de-DE" sz="1600" dirty="0" smtClean="0">
                <a:cs typeface="Arial" panose="020B0604020202020204" pitchFamily="34" charset="0"/>
              </a:rPr>
              <a:t>2. Heinrich Falke II, Ackermann, ernannt</a:t>
            </a:r>
            <a:br>
              <a:rPr lang="de-DE" altLang="de-DE" sz="1600" dirty="0" smtClean="0">
                <a:cs typeface="Arial" panose="020B0604020202020204" pitchFamily="34" charset="0"/>
              </a:rPr>
            </a:br>
            <a:endParaRPr lang="de-DE" altLang="de-DE" sz="1600" dirty="0" smtClean="0">
              <a:cs typeface="Arial" panose="020B0604020202020204" pitchFamily="34" charset="0"/>
            </a:endParaRPr>
          </a:p>
        </p:txBody>
      </p:sp>
      <p:sp>
        <p:nvSpPr>
          <p:cNvPr id="10243"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A17311F-2834-4671-9418-FCB48DE2372C}" type="slidenum">
              <a:rPr lang="de-DE" altLang="de-DE" sz="1400" smtClean="0">
                <a:latin typeface="Arial" panose="020B0604020202020204" pitchFamily="34" charset="0"/>
              </a:rPr>
              <a:pPr>
                <a:spcBef>
                  <a:spcPct val="0"/>
                </a:spcBef>
                <a:buFontTx/>
                <a:buNone/>
              </a:pPr>
              <a:t>8</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679183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3"/>
          <p:cNvSpPr>
            <a:spLocks noGrp="1"/>
          </p:cNvSpPr>
          <p:nvPr>
            <p:ph type="title"/>
          </p:nvPr>
        </p:nvSpPr>
        <p:spPr>
          <a:xfrm>
            <a:off x="549275" y="250825"/>
            <a:ext cx="5832475" cy="8281988"/>
          </a:xfrm>
        </p:spPr>
        <p:txBody>
          <a:bodyPr anchor="t"/>
          <a:lstStyle/>
          <a:p>
            <a:pPr algn="l">
              <a:defRPr/>
            </a:pPr>
            <a:r>
              <a:rPr lang="de-DE" altLang="de-DE" sz="1800" dirty="0" smtClean="0">
                <a:latin typeface="+mn-lt"/>
                <a:cs typeface="Arial" panose="020B0604020202020204" pitchFamily="34" charset="0"/>
              </a:rPr>
              <a:t>Brandunglück am 4. Juli morgens gegen 2 Uhr. Zu dieser Zeit brannte das </a:t>
            </a:r>
            <a:r>
              <a:rPr lang="de-DE" altLang="de-DE" sz="1800" dirty="0" err="1" smtClean="0">
                <a:latin typeface="+mn-lt"/>
                <a:cs typeface="Arial" panose="020B0604020202020204" pitchFamily="34" charset="0"/>
              </a:rPr>
              <a:t>Geyersche</a:t>
            </a:r>
            <a:r>
              <a:rPr lang="de-DE" altLang="de-DE" sz="1800" dirty="0" smtClean="0">
                <a:latin typeface="+mn-lt"/>
                <a:cs typeface="Arial" panose="020B0604020202020204" pitchFamily="34" charset="0"/>
              </a:rPr>
              <a:t> Haus ab, der </a:t>
            </a:r>
            <a:r>
              <a:rPr lang="de-DE" altLang="de-DE" sz="1800" dirty="0" err="1" smtClean="0">
                <a:latin typeface="+mn-lt"/>
                <a:cs typeface="Arial" panose="020B0604020202020204" pitchFamily="34" charset="0"/>
              </a:rPr>
              <a:t>dermalige</a:t>
            </a:r>
            <a:r>
              <a:rPr lang="de-DE" altLang="de-DE" sz="1800" dirty="0" smtClean="0">
                <a:latin typeface="+mn-lt"/>
                <a:cs typeface="Arial" panose="020B0604020202020204" pitchFamily="34" charset="0"/>
              </a:rPr>
              <a:t> Wohnsitz der Witwe des Heinrich Kamm, während eine </a:t>
            </a:r>
            <a:r>
              <a:rPr lang="de-DE" altLang="de-DE" sz="1800" dirty="0" err="1" smtClean="0">
                <a:latin typeface="+mn-lt"/>
                <a:cs typeface="Arial" panose="020B0604020202020204" pitchFamily="34" charset="0"/>
              </a:rPr>
              <a:t>Gevatterschaft</a:t>
            </a:r>
            <a:r>
              <a:rPr lang="de-DE" altLang="de-DE" sz="1800" dirty="0" smtClean="0">
                <a:latin typeface="+mn-lt"/>
                <a:cs typeface="Arial" panose="020B0604020202020204" pitchFamily="34" charset="0"/>
              </a:rPr>
              <a:t> darin Zechte. Der Brandstifter Jacob Kann, ein unverbesserliches Subjekt, wurde mit einer Zuchthausstrafe belegt.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Ergänzungswahl des </a:t>
            </a:r>
            <a:r>
              <a:rPr lang="de-DE" altLang="de-DE" sz="1800" dirty="0" err="1" smtClean="0">
                <a:latin typeface="+mn-lt"/>
                <a:cs typeface="Arial" panose="020B0604020202020204" pitchFamily="34" charset="0"/>
              </a:rPr>
              <a:t>Gemeinderaths</a:t>
            </a:r>
            <a:r>
              <a:rPr lang="de-DE" altLang="de-DE" sz="1800" dirty="0" smtClean="0">
                <a:latin typeface="+mn-lt"/>
                <a:cs typeface="Arial" panose="020B0604020202020204" pitchFamily="34" charset="0"/>
              </a:rPr>
              <a:t> am 19. September.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Zu Mitgliedern desselben wurden an diesem Tag gewählt: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1. August Hufeisen, Ortsbürger und Ackermann </a:t>
            </a:r>
            <a:r>
              <a:rPr lang="de-DE" altLang="de-DE" sz="1800" dirty="0" err="1" smtClean="0">
                <a:latin typeface="+mn-lt"/>
                <a:cs typeface="Arial" panose="020B0604020202020204" pitchFamily="34" charset="0"/>
              </a:rPr>
              <a:t>dahier</a:t>
            </a:r>
            <a:r>
              <a:rPr lang="de-DE" altLang="de-DE" sz="1800" dirty="0" smtClean="0">
                <a:latin typeface="+mn-lt"/>
                <a:cs typeface="Arial" panose="020B0604020202020204" pitchFamily="34" charset="0"/>
              </a:rPr>
              <a: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2. Jost </a:t>
            </a:r>
            <a:r>
              <a:rPr lang="de-DE" altLang="de-DE" sz="1800" dirty="0" err="1" smtClean="0">
                <a:latin typeface="+mn-lt"/>
                <a:cs typeface="Arial" panose="020B0604020202020204" pitchFamily="34" charset="0"/>
              </a:rPr>
              <a:t>Reddehase</a:t>
            </a:r>
            <a:r>
              <a:rPr lang="de-DE" altLang="de-DE" sz="1800" dirty="0" smtClean="0">
                <a:latin typeface="+mn-lt"/>
                <a:cs typeface="Arial" panose="020B0604020202020204" pitchFamily="34" charset="0"/>
              </a:rPr>
              <a:t>, Ortsbürger und Ackermann </a:t>
            </a:r>
            <a:r>
              <a:rPr lang="de-DE" altLang="de-DE" sz="1800" dirty="0" err="1" smtClean="0">
                <a:latin typeface="+mn-lt"/>
                <a:cs typeface="Arial" panose="020B0604020202020204" pitchFamily="34" charset="0"/>
              </a:rPr>
              <a:t>dahier</a:t>
            </a:r>
            <a:r>
              <a:rPr lang="de-DE" altLang="de-DE" sz="1800" dirty="0" smtClean="0">
                <a:latin typeface="+mn-lt"/>
                <a:cs typeface="Arial" panose="020B0604020202020204" pitchFamily="34" charset="0"/>
              </a:rPr>
              <a: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3. Heinrich Pfeiffer der Zweite, Ortsbürger und Ackermann </a:t>
            </a:r>
            <a:r>
              <a:rPr lang="de-DE" altLang="de-DE" sz="1800" dirty="0" err="1" smtClean="0">
                <a:latin typeface="+mn-lt"/>
                <a:cs typeface="Arial" panose="020B0604020202020204" pitchFamily="34" charset="0"/>
              </a:rPr>
              <a:t>dahier</a:t>
            </a:r>
            <a:r>
              <a:rPr lang="de-DE" altLang="de-DE" sz="1800" dirty="0" smtClean="0">
                <a:latin typeface="+mn-lt"/>
                <a:cs typeface="Arial" panose="020B0604020202020204" pitchFamily="34" charset="0"/>
              </a:rPr>
              <a:t>,</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4. Heinrich Falke II, Ortsbürger und Ackermann </a:t>
            </a:r>
            <a:r>
              <a:rPr lang="de-DE" altLang="de-DE" sz="1800" dirty="0" err="1" smtClean="0">
                <a:latin typeface="+mn-lt"/>
                <a:cs typeface="Arial" panose="020B0604020202020204" pitchFamily="34" charset="0"/>
              </a:rPr>
              <a:t>dahier</a:t>
            </a:r>
            <a:r>
              <a:rPr lang="de-DE" altLang="de-DE" sz="1800" dirty="0" smtClean="0">
                <a:latin typeface="+mn-lt"/>
                <a:cs typeface="Arial" panose="020B0604020202020204" pitchFamily="34" charset="0"/>
              </a:rPr>
              <a: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Witterung. Sommer mehr kalt als warm. Im August schon Feuerung in den Wohnzimmern; daher sehr späte Ernte, die im allgemeinen reichlich ausgefallen war. Schlechtes Bienenjahr. Der Winter stellte sich ungewöhnlich früh ein, war sehr veränderlich, daher im höchsten Grade ungesund und viele Krankheiten erzeugend und später sehr kalt.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Ortsbürgers Moritz Wolff zum Großherzoglichen Bürgermeister am 1ten Januar. </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Ergänzung des hiesigen </a:t>
            </a:r>
            <a:r>
              <a:rPr lang="de-DE" altLang="de-DE" sz="1800" dirty="0" err="1" smtClean="0">
                <a:latin typeface="+mn-lt"/>
                <a:cs typeface="Arial" panose="020B0604020202020204" pitchFamily="34" charset="0"/>
              </a:rPr>
              <a:t>Gemeinderaths</a:t>
            </a:r>
            <a:r>
              <a:rPr lang="de-DE" altLang="de-DE" sz="1800" dirty="0" smtClean="0">
                <a:latin typeface="+mn-lt"/>
                <a:cs typeface="Arial" panose="020B0604020202020204" pitchFamily="34" charset="0"/>
              </a:rPr>
              <a:t> durch die Ortsbürger Heinrich Falke, Jost </a:t>
            </a:r>
            <a:r>
              <a:rPr lang="de-DE" altLang="de-DE" sz="1800" dirty="0" err="1" smtClean="0">
                <a:latin typeface="+mn-lt"/>
                <a:cs typeface="Arial" panose="020B0604020202020204" pitchFamily="34" charset="0"/>
              </a:rPr>
              <a:t>Reddehase</a:t>
            </a:r>
            <a:r>
              <a:rPr lang="de-DE" altLang="de-DE" sz="1800" dirty="0" smtClean="0">
                <a:latin typeface="+mn-lt"/>
                <a:cs typeface="Arial" panose="020B0604020202020204" pitchFamily="34" charset="0"/>
              </a:rPr>
              <a:t> und August Hufeisen im Monat März.</a:t>
            </a:r>
            <a:br>
              <a:rPr lang="de-DE" altLang="de-DE" sz="1800" dirty="0" smtClean="0">
                <a:latin typeface="+mn-lt"/>
                <a:cs typeface="Arial" panose="020B0604020202020204" pitchFamily="34" charset="0"/>
              </a:rPr>
            </a:br>
            <a:r>
              <a:rPr lang="de-DE" altLang="de-DE" sz="1800" dirty="0" smtClean="0">
                <a:latin typeface="+mn-lt"/>
                <a:cs typeface="Arial" panose="020B0604020202020204" pitchFamily="34" charset="0"/>
              </a:rPr>
              <a:t>Als </a:t>
            </a:r>
            <a:r>
              <a:rPr lang="de-DE" altLang="de-DE" sz="1800" dirty="0" err="1" smtClean="0">
                <a:latin typeface="+mn-lt"/>
                <a:cs typeface="Arial" panose="020B0604020202020204" pitchFamily="34" charset="0"/>
              </a:rPr>
              <a:t>Pfarrvicar</a:t>
            </a:r>
            <a:r>
              <a:rPr lang="de-DE" altLang="de-DE" sz="1800" dirty="0" smtClean="0">
                <a:latin typeface="+mn-lt"/>
                <a:cs typeface="Arial" panose="020B0604020202020204" pitchFamily="34" charset="0"/>
              </a:rPr>
              <a:t> wurde der </a:t>
            </a:r>
            <a:r>
              <a:rPr lang="de-DE" altLang="de-DE" sz="1800" dirty="0" err="1" smtClean="0">
                <a:latin typeface="+mn-lt"/>
                <a:cs typeface="Arial" panose="020B0604020202020204" pitchFamily="34" charset="0"/>
              </a:rPr>
              <a:t>Pfarramtscandidat</a:t>
            </a:r>
            <a:r>
              <a:rPr lang="de-DE" altLang="de-DE" sz="1800" dirty="0" smtClean="0">
                <a:latin typeface="+mn-lt"/>
                <a:cs typeface="Arial" panose="020B0604020202020204" pitchFamily="34" charset="0"/>
              </a:rPr>
              <a:t> Gustav Meyer aus Büdingen dem damaligen Geistlichen Pfarrer Scheuermann wegen seines chronischen Halsleidens durch Entschließung </a:t>
            </a:r>
            <a:r>
              <a:rPr lang="de-DE" altLang="de-DE" sz="1800" dirty="0" err="1" smtClean="0">
                <a:latin typeface="+mn-lt"/>
                <a:cs typeface="Arial" panose="020B0604020202020204" pitchFamily="34" charset="0"/>
              </a:rPr>
              <a:t>Gr</a:t>
            </a:r>
            <a:r>
              <a:rPr lang="de-DE" altLang="de-DE" sz="1800" dirty="0" smtClean="0">
                <a:latin typeface="+mn-lt"/>
                <a:cs typeface="Arial" panose="020B0604020202020204" pitchFamily="34" charset="0"/>
              </a:rPr>
              <a:t>; </a:t>
            </a:r>
            <a:r>
              <a:rPr lang="de-DE" altLang="de-DE" sz="1800" dirty="0" err="1" smtClean="0">
                <a:latin typeface="+mn-lt"/>
                <a:cs typeface="Arial" panose="020B0604020202020204" pitchFamily="34" charset="0"/>
              </a:rPr>
              <a:t>Oberconsistoriums</a:t>
            </a:r>
            <a:r>
              <a:rPr lang="de-DE" altLang="de-DE" sz="1800" dirty="0" smtClean="0">
                <a:latin typeface="+mn-lt"/>
                <a:cs typeface="Arial" panose="020B0604020202020204" pitchFamily="34" charset="0"/>
              </a:rPr>
              <a:t> vom 27ten </a:t>
            </a:r>
            <a:r>
              <a:rPr lang="de-DE" altLang="de-DE" sz="1800" dirty="0" err="1" smtClean="0">
                <a:latin typeface="+mn-lt"/>
                <a:cs typeface="Arial" panose="020B0604020202020204" pitchFamily="34" charset="0"/>
              </a:rPr>
              <a:t>October</a:t>
            </a:r>
            <a:r>
              <a:rPr lang="de-DE" altLang="de-DE" sz="1800" dirty="0" smtClean="0">
                <a:latin typeface="+mn-lt"/>
                <a:cs typeface="Arial" panose="020B0604020202020204" pitchFamily="34" charset="0"/>
              </a:rPr>
              <a:t> a. c. zur Aushilfe beigegeben, nachdem derselbe im Monat Febr. d.J. seine </a:t>
            </a:r>
            <a:r>
              <a:rPr lang="de-DE" altLang="de-DE" sz="1800" dirty="0" err="1" smtClean="0">
                <a:latin typeface="+mn-lt"/>
                <a:cs typeface="Arial" panose="020B0604020202020204" pitchFamily="34" charset="0"/>
              </a:rPr>
              <a:t>Definitorial</a:t>
            </a:r>
            <a:r>
              <a:rPr lang="de-DE" altLang="de-DE" sz="1800" dirty="0" smtClean="0">
                <a:latin typeface="+mn-lt"/>
                <a:cs typeface="Arial" panose="020B0604020202020204" pitchFamily="34" charset="0"/>
              </a:rPr>
              <a:t> Prüfung bestanden hatte.</a:t>
            </a:r>
            <a:br>
              <a:rPr lang="de-DE" altLang="de-DE" sz="1800" dirty="0" smtClean="0">
                <a:latin typeface="+mn-lt"/>
                <a:cs typeface="Arial" panose="020B0604020202020204" pitchFamily="34" charset="0"/>
              </a:rPr>
            </a:br>
            <a:endParaRPr lang="de-DE" altLang="de-DE" sz="1800" dirty="0" smtClean="0">
              <a:latin typeface="+mn-lt"/>
              <a:cs typeface="Arial" panose="020B0604020202020204" pitchFamily="34" charset="0"/>
            </a:endParaRPr>
          </a:p>
        </p:txBody>
      </p:sp>
      <p:sp>
        <p:nvSpPr>
          <p:cNvPr id="11267" name="Foliennummernplatzhalt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66D132F-047B-4420-BD89-E5E2189C784D}" type="slidenum">
              <a:rPr lang="de-DE" altLang="de-DE" sz="1400" smtClean="0">
                <a:latin typeface="Arial" panose="020B0604020202020204" pitchFamily="34" charset="0"/>
              </a:rPr>
              <a:pPr>
                <a:spcBef>
                  <a:spcPct val="0"/>
                </a:spcBef>
                <a:buFontTx/>
                <a:buNone/>
              </a:pPr>
              <a:t>9</a:t>
            </a:fld>
            <a:endParaRPr lang="de-DE" altLang="de-DE" sz="1400" smtClean="0">
              <a:latin typeface="Arial" panose="020B0604020202020204" pitchFamily="34" charset="0"/>
            </a:endParaRPr>
          </a:p>
        </p:txBody>
      </p:sp>
    </p:spTree>
    <p:extLst>
      <p:ext uri="{BB962C8B-B14F-4D97-AF65-F5344CB8AC3E}">
        <p14:creationId xmlns:p14="http://schemas.microsoft.com/office/powerpoint/2010/main" val="2681738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728</Words>
  <Application>Microsoft Office PowerPoint</Application>
  <PresentationFormat>Bildschirmpräsentation (4:3)</PresentationFormat>
  <Paragraphs>52</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Calibri Light</vt:lpstr>
      <vt:lpstr>Times New Roman</vt:lpstr>
      <vt:lpstr>Office Theme</vt:lpstr>
      <vt:lpstr>PowerPoint-Präsentation</vt:lpstr>
      <vt:lpstr>Beigeordneter: Wilhelm Stiehl, Ortsbürger und Ackermann dahier.  Mitglieder des Gemeinderaths:  1. Jacob Küthe, Ackermann;  2. Christian Dittmar, Ackermann;  3. Georg Prinz, Oeconom;  Christian Schluckebier, Ackermann  6. Jost Reddehase, Ackermann;  7. Heinrich Berghöfer, Ackermann;  8. Wilhelm Stiehl, Ackermann.  Mitglieder des Kirchenvorstandes:  sind Jacob Küthe,  Friedrich Moebus, Gastwirt,  und Jost Reddehase.  Mitglieder des Schulvorstandes:  Wilhelm Stiehl und Heinrich Hufeisen, Schneidermeister. Schullehrer: Philipp Moebus  Die Großherzoglichen Hoheiten,die Prinzen Ludwig und Heinrich besuchten am 1ten Juni den hiesigen Ort während ihres mehrtägigen Aufenthaltes zu Voehl. Empfangen wurden sie am Eingange des Orts von der Gemeinde mit den Ortsbehörden an der Spitze, mit Glockengeläute,und wehenden Fahnen und mit einer Ansprache des Geistlichen. Ihr Aufenthalt dahier war sehr kurz. Nachdem Höchstdieselben sich die Kirche von dem Geistlichen und dem Bürgermeister hatten zeigen lassen, die Gegend betrachtet, und über manche Gegenstände Erkundigungen eingezogen, traten sie ihre Rückreise nach Voehl an.  Die Frohndersatzrente wurde in diesem Jahr von der Gemeinde dem Staate für 807 fl abgekauft.   </vt:lpstr>
      <vt:lpstr>Dienstnachrichten.  Durch Allerhöchstes Decret vom 19ten Juli 1859 wurde der Distrikteinnehmer der Distrikteinnehmerrei Voehl Georg Grimm in gleicher Eigenschaft in die Distrikteinnehmerei Großkarben in gleicher Eigenschaft versetzt, und der Steuerpfandmeister Ludwig Christian Weigel zu Nidda zum Distrikteinnehmer Voehl ernannt .  Witterung: heiß  Fünfzigjähriges Dienstjubiläum. Am 8ten September feyerten zu Gießen im Buschischen Garten die Geistlichen der Provinz Oberhessen das fünfzigjährige Dienstjubiläum ihres geliebten und verehrten Superintendenten Dr. Simon zu Gießen mit einem festlichen, fröhlichen Zusammenseyn, nachdem sie ihm vorher durch den Kirchenrath Dr. Engel zu Gießen ihre aufrichtigen und herzlichen Glückwünsche und zwei Bilder von Luther und Melanchthon und eine Standuhr überreichten.  1859  Aus dem Gemeinderath, sind ausgetreten Georg Prinz und Christian Schluckebier. An deren Stelle wurden Heinrich Hufeisen, Schneidermeister und August Hufeisen gewählt. Witterung: anhaltende Dürre und Trockenheit, so daß die meisten Quellen versiegten.  1860  Pensionirung des Schullehrers Philipp Moebes. Mit Rücksicht auf sein vorgerücktes Alter und auf seine zunehmende Altersschwäche wurde er im April dieses Jahres pensionirt, und nach dem der Schulvicar Holzheimer von Buzbach und pp. Biedenkopp die Verwaltung der hiesigen Schulstelle abgelehnt hatten, am 2oten August dem Schulvicar Ludwig Spatz von Erbach die hiesige Schulstelle übertragen. </vt:lpstr>
      <vt:lpstr>Dienstnachrichten. Durch Allerhöchstes Decret vom 24ten October wurde der Assessor mit Stimme bei dem Landgerichte Voehl, Otto von Zangen in gleicher Eigenschaft an das Landgericht Alsfeld versetzt, und der Gerichts=Access ist Fresenius zum Assessor cum voto bei dem Landgericht Voehl ernannt.  Witterung: kalt und naß. schlechtes Bienenjahr.  18 6 1 Witterung: Warm und feucht; daher ein gutes Bienenjahr mit anhaltender Honigtracht. Ich selbst erntete 461 Pfund Honig.  18 6 2 In den Gemeinderath wurden für Wilhelm Stiehl und Heinrich Berghöfer die Ortsbürger Jacob Rohde und Friedrich Moebus gewählt.  Dienstnachricht. Am 14. Januar wurde dem Kreisarzte für den Medicinalbezirk Voehl Dr. Wilhelm Lettarius die Kreisarztstelle für den Medicinalbezirk Worms übertragen, und der praktische Arzt Dr. Laist von Oppenheim zum Kreisarzt für den Medicinalbezirk Voehl  ernannt.   Am 8. April starb Louise, geborene Schwarz, Ehefrau des zeitigen Geistlichen Philipp Louis Scheuermann, in einem Alter von 48 Jahren, von der Gemeinde geliebt und betrauert.  </vt:lpstr>
      <vt:lpstr>Am 25. Mai starb unsere Allerdurchlauchtigste Großherzogin und Landesmutter Mathilde Caroline Friederike Wilhelmine Charlotte in einem Alter von 49 Jahren zur großen Betrübniß aller Landeskinder. Es wurde ein vierwöchentliches Trauergeläute, und eine allgemeine Gedächtnißfeyer der Hochseeligen auf den 22. Juni von ... Oberconsistorium angeordnet, welchem der von dem Großherzog gewählte Text: Korr.: 13, 8  "Die Liebe hört nimmer auf", zu Grunde gelegt war. Die Persönlichkeiten der hohen Entschlafenen sind bei den Pfarracten gedruckt aufbewahrt, weßhalb sie hier unerwähnt bleiben.   Brandunglück. Am 1. Juli brannte die Hofraithe des Meyer Meiberg und das angrenzende Wohnhaus des Bernhard Scheele ab.   Fünfzigjähriges Dienstjubiläum. Am 7. Juli feyerten zu Thal-Itter die Geistlichen des Decanats Voehl, sowie sämmtliche Lehrer, die meisten Angestellten und viele Bürgermeister des Kreises Voehl das fünfzigjährige Dienstjubiläum ihres geliebten Decans, des hochwürdigen Decans Pfarrers Frank zu Obernburg mit einem festlichen fröhlichen Zusammenseyn, nachdem sie ihm vorher durch mich, den hiesigen Geistlichen ihre herzlichen und aufrichtigen Glückwünsche und eine Prachtbibel als Beweis ihrer Liebe hatten darbringen lassen. Großes deutsches Schützenfest zu Frankfurt a.M. und erstes deutsches Bundesschießen am 13. Juli.     </vt:lpstr>
      <vt:lpstr>Dienstnachricht.  Am 6. Dec. wurde der Dystrictseinnehmer der Dystriktseinnehmerei König Ernst Vohwinkel zum Steuercommissär des Steuer commissariats Voehl ernannt, nachdem vom Tode des Steuercommissärs…………….. accestist Johann Heinrich Klotz dieses Steuercommissariat als Vicar verwaltet hatte.  Am 15. Mai starb der Beigeordnete Wilhelm Stiehl. Wiederverkauf des adlichen Guts Höringhausen. Am 4. October verkaufte der Gutsbesitzer Emil Graf dieses Gut wieder an den Baron von Einsiedel zu Stuttgart und Comp: Kaufmann ohne den Hof Neudorf und Wald für 65 000 rthlr.  Die Witterung gestaltete sich auffallend früh sehr günstig. Der Winter hatte recht viel Schnee und wenig Kälte gebracht. Am 5. März fiel noch einmal ein starker Schnee, der jedoch schnell schmolz und schnell den Frühling brachte. Vom 8. Juni bis zum 13. Juli anhaltender Gewitterregen, wodurch das Reifen der Cerealien aufgehalten wurde. Am 13. Juli großer Sturm und großer Schaden an der Festhalle zu Frankfurt a.M. Erst mit diesem Tage trat bessere Witterung ein.  Zum Ausdrusch der Früchte wurde zum erstenmal in hiesigem Orte im October dieses Jahres von dem Pächter des fürstlichen Guts eine Dampfmaschine / Locomobile:/ benutzt. Zum Beigeordneten wurde gegen Ende dieses Jahres der hiesige Ortsbürger und Ackermann Jacob Schluckebier ernannt.  </vt:lpstr>
      <vt:lpstr>1863 Die Witterung im Frühjahr kalt, nur mit wenigen warmen Tagen, sonst sehr günstig für alle Cerealien, so daß dieses Jahr den fruchtbarsten beigezählt werden kann. Zum erstenmal nach einem Zeitraum von circa 20 Jahren waren die Kartoffeln wieder einmal sehr gut gerathen. Der Preiß der Früchte wie der Kartoffeln stellte sich infolge dieser ausgezeichneten Ernte sehr gering in Vergleich zu den früheren zuweilen hohen Fruchtpreißen. Korn 320 Pfund = 6 rthlr, Kartoffeln 400 Pfd. = 1 rthlr 20 Silbergroschen. Bienenjahr: sehr schlecht.  Wiederverheirathung des zeitigen Geistlichen mit der Schwester seiner verstorbenen Frau Henriette, geborene Schwarz am 3. September zu Romrod. Ausbruch der Feindseligkeiten zwischen den Dänen und deutschen Mächten wegen der Elbherzogthümer gegen Ende des Jahres.  1864     Witterung. Der Winter schneelos und sehr kalt. Im Frühjahr noch sehr starke Fröste ohne Schnee. Daher gänzliches Mißrathen des Klees, des Wintersamens und Rapses. Letztere haben größtenteils umgepflügt werden müssen. Der Mai brachte bei dem anhaltenden Nord- und Ostwind nur sehr wenige war­me Tage, aber er versetzte die Bäume in ein wahres Blüthenmeer. Am 23. Mai heftiger Sturm, der mehrere Pappeln auf der Dorfwiese des Jacob Rohde, nach vorausgegangener wochenlanger Trockenheit, entwurzelte. Gegen Ende dieses Monats noch Frost und Schlackerwetter. Mangel an f o o r a g und hoher Preiß derselben. Der Centner Heu wird mit 2 bis 3 Gulden bezahlt.     </vt:lpstr>
      <vt:lpstr>Zu unständigen Mitgliedern des Kirchenvorstandes wurden am  29. April gewählt, und zwar mit relativer Stimmenmehrheit: 1. Heinrich Pfeiffer II, Ackermann, mit 6 Stimmen 2. Jacob Rohde, Ackermann, mit 5 Stimmen 3. Heinrich Falke II, Ackermann, mit Stimmen Vermählung des des Großherzogs Königliche Hoheit von Mecklenburg-Schwerin Friedrich Franz mit Ihrer Großherzoglichen Hoheit der Prinzessin Anna Maria Wilhelmine Elisabetha Mathilde, Tochter des Prinzen Carl, Großherzog zu Darmstadt am 12. Mai.   Witterung. Der Winter schneelos und sehr kalt. Im Frühjahr noch sehr starke Fröste ohne Schnee. Daher gänzliches Mißrathen des Klees, des Wintersamens und Rapses. Letztere haben größtenteils umgepflügt werden müssen. Der Mai brachte bei dem anhaltenden Nord- und Ostwind nur sehr wenige warme Tage, aber er versetzte die Bäume in ein wahres Blüthenmeer. Am 23. Mai heftiger Sturm, der mehrere Pappeln auf der Dorfwiese des Jacob Rohde, nach vorausgegangener wochenlanger Trockenheit, entwurzelte. Gegen Ende dieses Monats noch Frost und Schlackerwetter. Mangel an f o o r a ge und hoher Preiß derselben. Der Centner Heu wird mit 2 bis 3 Gulden bezahlt.   Zu unständigen Mitgliedern des Schulvorstandes wurden am 10. Mai von der Gr: Kreisschulcommission die in Vorschlag gebrachten Ortsbürger 1. Heinrich Hufeisen, Schneidermeister 2. Heinrich Falke II, Ackermann, ernannt </vt:lpstr>
      <vt:lpstr>Brandunglück am 4. Juli morgens gegen 2 Uhr. Zu dieser Zeit brannte das Geyersche Haus ab, der dermalige Wohnsitz der Witwe des Heinrich Kamm, während eine Gevatterschaft darin Zechte. Der Brandstifter Jacob Kann, ein unverbesserliches Subjekt, wurde mit einer Zuchthausstrafe belegt.  Ergänzungswahl des Gemeinderaths am 19. September.  Zu Mitgliedern desselben wurden an diesem Tag gewählt: 1. August Hufeisen, Ortsbürger und Ackermann dahier, 2. Jost Reddehase, Ortsbürger und Ackermann dahier, 3. Heinrich Pfeiffer der Zweite, Ortsbürger und Ackermann dahier, 4. Heinrich Falke II, Ortsbürger und Ackermann dahier.  Witterung. Sommer mehr kalt als warm. Im August schon Feuerung in den Wohnzimmern; daher sehr späte Ernte, die im allgemeinen reichlich ausgefallen war. Schlechtes Bienenjahr. Der Winter stellte sich ungewöhnlich früh ein, war sehr veränderlich, daher im höchsten Grade ungesund und viele Krankheiten erzeugend und später sehr kalt.   Ortsbürgers Moritz Wolff zum Großherzoglichen Bürgermeister am 1ten Januar.  Ergänzung des hiesigen Gemeinderaths durch die Ortsbürger Heinrich Falke, Jost Reddehase und August Hufeisen im Monat März. Als Pfarrvicar wurde der Pfarramtscandidat Gustav Meyer aus Büdingen dem damaligen Geistlichen Pfarrer Scheuermann wegen seines chronischen Halsleidens durch Entschließung Gr; Oberconsistoriums vom 27ten October a. c. zur Aushilfe beigegeben, nachdem derselbe im Monat Febr. d.J. seine Definitorial Prüfung bestanden hatte. </vt:lpstr>
      <vt:lpstr>Witterung: Im Anfang des Aprils 4 Fuß tiefer Schnee, der den Postverkehr aufhob, mit einer Kälte bis 13 Grad. Gegen Mitte und Ende dieses Monats zu die schön­ste Witterung und die Kirschbäume in voller Blüte.  Ableben I.K.H. der Frau Großherzogin von Mecklenburg , Anna, eine hessische Prinzessin den 19ten April Morgens 1/4 1 Uhr im Wochenbette. Ableben des russischen Thronfolgers Nicolaus den 24ten April Morgens 1 Uhr, in Nizza, wo er mit seiner Mutter, der Kaiserin, aus gesundheitlichen Rücksichten sich schon den Winter hindurch aufhielt, an einer Rückenmarkentzündung.  Die Ermordung des Präsidenten Lincoln von Nord-Amerika am 14-ten April durch den Mörder Boothe. Er lebte noch bis zum Morgen des folgenden Tages. Sein Staatssecretair Seward ist gleichzeitig mit ihm tödtlich verwundet worden, und der Sohn desselben, der ihm zu Hilfe eilte, bei dieser Gelegenheit erstochen worden, der neue Präsident heißt Johnson, nur dem Namen nach bekannt, ohne Thaten bis jetzt. - Der Süden hat die Mörderhand geführt. Beide Mörder sind Brüder namens Booth. Wiederernennug des Pfarrers Frank zu Obernburg zum Dekan des Decanats Voehl bis zum Schlusse des Jahres 1870 durch Allerhöchste Entschließung vom Dezember d. J. und am I9ten November durch den Gr. Superintendenten Oberhessens in Gießen ordinirt worden war. Seine Vorstellung geschah durch mich am 26. d. M. im besonderen Auftrag Gr. Superintendentur.  Der Vorsitz im Kirchenvorstande sowie die auf die Verwaltung des Kirchenvermögens bezügliche Geschäfte wurden dem Pfarrer auf dessen Wunsch belassen.   </vt:lpstr>
      <vt:lpstr> Witterung: Bei anhaltender Dürre und Nordluft erfroren in den Thälern am 19ten Juni die Kartoffeln, die jedoch später wieder ausschlugen. Um die Zeit des l0ten Juli sehr große Hitze und noch anhaltende Dürre. Höchster Hitzegrad im Schatten 27 bis 28 0 Reaumur. Der langersehnte Regen erfolgte erst gegen Ende dieses Monats. Das dritte Quartal des Jahres ist dasjenige, welches dem Landwirth Ersatz für seine Mühe, Lohn für seine Thätigkeit, die Rente seines Kapitals bringen soll. Die Ernte fast sämtlicher Bodenprodukte findet während seines Verlaufes statt, und heuer hat eine merkwürdige Witterung sogar diejenige des Obstes und Weines vollständig darin beenden lassen . Die Ernte des Jahres 1865 ist für Mitteleuropa keine befriedigende zu nennen und wenn sie auch im Süden und im Südosten besser ausgefallen ist, so übersteigt sie doch nirgends das Mittel. Glücklicherweise lagert noch von den Vorjahren so viel Getreide, daß an einen Mangel nicht zu denken ist. Das in der letzten Zeit beobachte rapide Hinaufgehen der Preise des Mehls beruht nicht auf dem geringen Körner-Erträge, sondern auf den Mangel an Wasser und Wind seit den Monaten August und September, der den gewöhnlichen Mühlen nicht gestattet, das Bedürfnis zu decken, so daß die Dampfmühlen glänzende Geschäfte machen. Der erwähnte Mangel ist aber so groß, daß man sich eines ähnlichen gar nicht erinnert; selbst ansehnliche Flüsse sind völlig ausgetrocknet, und die mächtigsten Ströme kaum noch der Schiffahrt offen geblieben</vt:lpstr>
      <vt:lpstr>Daß diese Erscheinung auf die Preise aller Lebensmittel influirt (auswirkt), ist erklärlich. Die Erhöhung derselben beim Oel ist theils Folge der ganz geringen Rapsernte und der gleichfalls schlecht gerathenen Oliven, theils der Stockung im amerikanischen Petroleum; es zeigt sich, daß die Steinoel-quellen keineswegs unversiegbar sind, und theilweise zur Förderung großartiger Anlagen der Hilfsmaschinen bedürfen. </vt:lpstr>
      <vt:lpstr>Das Getreide hatte nicht blos mit der anhaltenden Trockenheit, sondern auch auch mit Ungeziefer zu kämpfen, in Ungarn klagte man über massenhaftes Auftreten von Mäusen und Hamstern. Wenn die Quantität der Ernte nicht befriedigt, so ließ die Qualität, namentlich beim Weizen, nichts zu wünschen übrig, und übertraf die vorjährige bei weitem. Ueber Korn wurden die meisten Klagen gehört. Sommergetreide, Mais und Hackfrüchte ertrugen befriedigend. Das Gleiche gilt vom Hanf; Hopfen lieferte ein ausgezeichnetes Produkt, wie sich dasselbe seit vielen Jahren nicht ergeben hat. Das Obst ist, mit Ausnahmen der reichlichen Kirschen, in diesem Jahr nicht geraten, woran vorzugsweise die späten Froste, sowie die Trockenheit während der Blütezeit Schuld tragen. Ausgezeichnet wird dagegen in diesem Jahre der Wein; darüber lauten die Nachrichten aus allen Gegenden Europas übereinstimmend. Doch die Menge des Ertrags ein sehr geringer seyn, aus demselben Grunde so wohl, der diejenige des Obstes beeinträchtigte, als auch durch die sengende Trockenheit ist, welche den Wassergehalt der Trauben verdunstete, und seine Trockenbeeren verwandelte. Der Zuckergehalt des Mostes übersteigt bei weitem denjenigen des berühmten Jahres 1811; die Oechslesche Mostwaage markirt häufig 115° , und versagt sogar in bevorzugten Lagen den Dienst. Ende des Herbstes und des Winters veränderlich und gelind, fast ohne Schnee. Im Januar wurden von vielen Seiten gemeldet, daß die Vorboten des Frühlings angekommen seyen.   </vt:lpstr>
      <vt:lpstr>Ein Irrtum und doch ist Höringhausen dabei 1043  In vielenVeröffentlichungen wird Höringhausen mit Marsberg verwechselt, das in alten Zeiten Horohusen hieß. In Marsberg beruft man sich auf diese Urkunde über die Einweihung ihrer alten Magnuskirche. Die Urkunde wurde auf der Eresburg in Marsberg verfasst. Einige Jahre war mir dies so bekannt, bis ich durch Helmut Ulrich das Buch von Heinrich Kaminski „Studien zur Reichsabtei Corvey“ bekam. Hier kann man lesen: Aus den Jahren 1036-1045 hat sich die Weihenotiz der ST.- Magnuskirche in Niedermarsberg erhalten:  1043 Der Diözesanbischof Rotho von Paderborn weihte auf Bitten Abt Truthmars an einem 27.Juli die Eigenkirche des Klosters, legte bestimmte Reliquien im Altare nieder und wies ihr als Pfarrbezirk Niedermarsberg nebst einigen benachbarten Orten zu. Als Dos empfing die Kirche die Zehnten der villae Wieringhausen, "Hustide"  ( wüst, sicherlich bei Marsberg ) und Höringhausen. Hiernach wird Höringhausen in der oben genannten Urkunde erwähnt. Allerdings ist nach Kaminski keine Jahreszahl auf der Urkunde vermerkt, sie wurde mit 1043 von späteren Chronisten willkürlich hinzugefügt. Der Datierungsspielraum ist durch die Amtszeiten Rothos und Truthmars fixiert. Im Jahre 1040 fiel der 27.Juli auf einen Sonntag. </vt:lpstr>
      <vt:lpstr> Varnhagen, ca. 1800  Der waldeckische Geschichtsforscher Varnhagen hat auch über Höringhausen einen Bericht geschrieben, obwohl Höringhausen nicht zu Waldeck gehörte. Er schreibt von einem Kloster St. Johannis: </vt:lpstr>
      <vt:lpstr>Stammt die im Jahr 1771 im Kloster Corvey angefertigte  Abschrift einer Urkunde aus dem Jahr 1103 ?   Diese Urkunde haben wir in den Unterlagen der Wölffe von Gudenberg im Staatsarchiv Marburg gefunden. Das Jahr 1103 ist zweifelhaft. In der Urkunde erhält ein Herman von Holtzhus von Erasmus Edel von Itter ein Kirchlehen zu Höringhausen. 1624 begegnen wir wieder einem Herman Holtzhausen aus Höringhausen. Er verkauft seine Besitzungen im Dorf Dalwigk bei Korbach. Das Dorf Dalwigk ist im 30-jährigen Krieg untergegangen. Die Beziehungen der Familien Holtzhus/Holtzhausen zu Höringhausen sind noch völlig unerforscht. Ebenso ist es mit der adeligen Familie von Kratzenstein, die vor langer Zeit in Höringhausen ansässig war.  </vt:lpstr>
      <vt:lpstr>PowerPoint-Präsentation</vt:lpstr>
      <vt:lpstr>1103,  Abschrift einer Urkunde aus dem Jahr 1771.  Ob die Jahreszahl 1103 stimmt, muß überprüft werden.  Copia Ich Erasmus edeln von Ittern, und ich Hermann von Holtzhus  Weggener bekenne offenlich in düßeme Bryffe, vor uns, und unsere Erben daß wir sämtliche einefaen , und entfangen han, das Kirch-Lehn zu Hornkusen, mit syner zubehörunge, also gebruckliich und recht ist, von deme Ehrwürdigen unseme lyben gnädigen Herrn, Herrn Wulbrand Abte zu Corvey, und sime Stifte und wy und unse Erben sollen das von eme und Sime Stifte ewekliche haben und emefan, also gewohnlich und recht ist, und soreden und geloben Vor uns und unser Erben, Deme Vorgedachten Unserme gnädigen Herrn und Sime Stifte Truwe und hold zu syn als wie man synen Heren billig ist , und han als zu Kuntschafft unser beyder Ingesegel Vor und und unsere Erben an düßen Brief gehangen, der Gegeben is nach Godes gebort Dusent hundert Jahr, darnach In dem dritten Jahr, uf Sinte Jürgen Tach.                     (LS)                                       (LS) Obstanten  hanc  Copiam  Vero orginali ......o previe facta Coöllatione Concordare Lestor Corvey.  12 en September  1771 </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Microsoft-Konto</dc:creator>
  <cp:lastModifiedBy>Microsoft-Konto</cp:lastModifiedBy>
  <cp:revision>4</cp:revision>
  <dcterms:created xsi:type="dcterms:W3CDTF">2025-01-13T13:26:02Z</dcterms:created>
  <dcterms:modified xsi:type="dcterms:W3CDTF">2025-03-22T19:10:48Z</dcterms:modified>
</cp:coreProperties>
</file>