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85"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Lst>
  <p:sldSz cx="6858000" cy="9144000" type="screen4x3"/>
  <p:notesSz cx="6648450" cy="98504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59" d="100"/>
          <a:sy n="59" d="100"/>
        </p:scale>
        <p:origin x="18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313"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65550" y="0"/>
            <a:ext cx="2881313" cy="493713"/>
          </a:xfrm>
          <a:prstGeom prst="rect">
            <a:avLst/>
          </a:prstGeom>
        </p:spPr>
        <p:txBody>
          <a:bodyPr vert="horz" lIns="91440" tIns="45720" rIns="91440" bIns="45720" rtlCol="0"/>
          <a:lstStyle>
            <a:lvl1pPr algn="r">
              <a:defRPr sz="1200"/>
            </a:lvl1pPr>
          </a:lstStyle>
          <a:p>
            <a:fld id="{F9619445-B07E-42E5-833A-8AE004079B1C}" type="datetimeFigureOut">
              <a:rPr lang="de-DE" smtClean="0"/>
              <a:t>23.02.2025</a:t>
            </a:fld>
            <a:endParaRPr lang="de-DE"/>
          </a:p>
        </p:txBody>
      </p:sp>
      <p:sp>
        <p:nvSpPr>
          <p:cNvPr id="4" name="Folienbildplatzhalter 3"/>
          <p:cNvSpPr>
            <a:spLocks noGrp="1" noRot="1" noChangeAspect="1"/>
          </p:cNvSpPr>
          <p:nvPr>
            <p:ph type="sldImg" idx="2"/>
          </p:nvPr>
        </p:nvSpPr>
        <p:spPr>
          <a:xfrm>
            <a:off x="2078038" y="1231900"/>
            <a:ext cx="2492375" cy="33242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5163" y="4740275"/>
            <a:ext cx="5318125" cy="387826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56725"/>
            <a:ext cx="2881313"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65550" y="9356725"/>
            <a:ext cx="2881313" cy="493713"/>
          </a:xfrm>
          <a:prstGeom prst="rect">
            <a:avLst/>
          </a:prstGeom>
        </p:spPr>
        <p:txBody>
          <a:bodyPr vert="horz" lIns="91440" tIns="45720" rIns="91440" bIns="45720" rtlCol="0" anchor="b"/>
          <a:lstStyle>
            <a:lvl1pPr algn="r">
              <a:defRPr sz="1200"/>
            </a:lvl1pPr>
          </a:lstStyle>
          <a:p>
            <a:fld id="{C4670CA9-62B2-4DBA-A0F8-9377A7A8ED1D}" type="slidenum">
              <a:rPr lang="de-DE" smtClean="0"/>
              <a:t>‹Nr.›</a:t>
            </a:fld>
            <a:endParaRPr lang="de-DE"/>
          </a:p>
        </p:txBody>
      </p:sp>
    </p:spTree>
    <p:extLst>
      <p:ext uri="{BB962C8B-B14F-4D97-AF65-F5344CB8AC3E}">
        <p14:creationId xmlns:p14="http://schemas.microsoft.com/office/powerpoint/2010/main" val="380801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11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358385-0FA9-4F8B-A132-0B3868227B1D}" type="slidenum">
              <a:rPr lang="de-DE" altLang="de-DE" smtClean="0"/>
              <a:pPr>
                <a:spcBef>
                  <a:spcPct val="0"/>
                </a:spcBef>
              </a:pPr>
              <a:t>8</a:t>
            </a:fld>
            <a:endParaRPr lang="de-DE" altLang="de-DE" smtClean="0"/>
          </a:p>
        </p:txBody>
      </p:sp>
    </p:spTree>
    <p:extLst>
      <p:ext uri="{BB962C8B-B14F-4D97-AF65-F5344CB8AC3E}">
        <p14:creationId xmlns:p14="http://schemas.microsoft.com/office/powerpoint/2010/main" val="204027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23.02.2025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658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23.02.2025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0788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23.02.2025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740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23.02.2025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8743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4134067-BB83-42C2-A40B-C7B7D8C15DCC}" type="datetimeFigureOut">
              <a:rPr lang="de-DE" smtClean="0"/>
              <a:t>23.02.2025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139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4134067-BB83-42C2-A40B-C7B7D8C15DCC}" type="datetimeFigureOut">
              <a:rPr lang="de-DE" smtClean="0"/>
              <a:t>23.02.2025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211981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340100"/>
            <a:ext cx="2901255"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340100"/>
            <a:ext cx="2915543"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4134067-BB83-42C2-A40B-C7B7D8C15DCC}" type="datetimeFigureOut">
              <a:rPr lang="de-DE" smtClean="0"/>
              <a:t>23.02.2025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2427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4134067-BB83-42C2-A40B-C7B7D8C15DCC}" type="datetimeFigureOut">
              <a:rPr lang="de-DE" smtClean="0"/>
              <a:t>23.02.2025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23580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4067-BB83-42C2-A40B-C7B7D8C15DCC}" type="datetimeFigureOut">
              <a:rPr lang="de-DE" smtClean="0"/>
              <a:t>23.02.2025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1820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23.02.2025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29105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23.02.2025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729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4134067-BB83-42C2-A40B-C7B7D8C15DCC}" type="datetimeFigureOut">
              <a:rPr lang="de-DE" smtClean="0"/>
              <a:t>23.02.2025</a:t>
            </a:fld>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CDCEFF6-9157-4AF5-9D60-7B2713E76D22}" type="slidenum">
              <a:rPr lang="de-DE" smtClean="0"/>
              <a:t>‹Nr.›</a:t>
            </a:fld>
            <a:endParaRPr lang="de-DE"/>
          </a:p>
        </p:txBody>
      </p:sp>
    </p:spTree>
    <p:extLst>
      <p:ext uri="{BB962C8B-B14F-4D97-AF65-F5344CB8AC3E}">
        <p14:creationId xmlns:p14="http://schemas.microsoft.com/office/powerpoint/2010/main" val="426881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42900" y="1042988"/>
            <a:ext cx="6172200" cy="7877175"/>
          </a:xfrm>
        </p:spPr>
        <p:txBody>
          <a:bodyPr/>
          <a:lstStyle/>
          <a:p>
            <a:pPr eaLnBrk="1" hangingPunct="1"/>
            <a:endParaRPr lang="de-DE" altLang="de-DE" dirty="0" smtClean="0"/>
          </a:p>
        </p:txBody>
      </p:sp>
      <p:sp>
        <p:nvSpPr>
          <p:cNvPr id="4100" name="Rectangle 6"/>
          <p:cNvSpPr>
            <a:spLocks noChangeArrowheads="1"/>
          </p:cNvSpPr>
          <p:nvPr/>
        </p:nvSpPr>
        <p:spPr bwMode="auto">
          <a:xfrm>
            <a:off x="620713" y="6746875"/>
            <a:ext cx="5616575" cy="24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Kurzgeschichten aus der Geschichte von Höringhausen</a:t>
            </a:r>
          </a:p>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Abschnitt 6</a:t>
            </a:r>
          </a:p>
          <a:p>
            <a:pPr algn="ctr" eaLnBrk="1" hangingPunct="1">
              <a:spcBef>
                <a:spcPct val="0"/>
              </a:spcBef>
              <a:buFontTx/>
              <a:buNone/>
              <a:defRPr/>
            </a:pPr>
            <a:r>
              <a:rPr lang="de-DE" altLang="de-DE" sz="1800" b="1" u="none" dirty="0" smtClean="0">
                <a:cs typeface="Times New Roman" panose="02020603050405020304" pitchFamily="18" charset="0"/>
              </a:rPr>
              <a:t>Siedlungen</a:t>
            </a:r>
          </a:p>
          <a:p>
            <a:pPr algn="ctr" eaLnBrk="1" hangingPunct="1">
              <a:spcBef>
                <a:spcPct val="0"/>
              </a:spcBef>
              <a:buFontTx/>
              <a:buNone/>
              <a:defRPr/>
            </a:pPr>
            <a:r>
              <a:rPr lang="de-DE" altLang="de-DE" sz="1800" b="1" dirty="0" smtClean="0">
                <a:cs typeface="Times New Roman" panose="02020603050405020304" pitchFamily="18" charset="0"/>
              </a:rPr>
              <a:t>Auswirkung des spätmittelalterlichen Wüstungsprozesses v. Erna Stracke</a:t>
            </a:r>
          </a:p>
          <a:p>
            <a:pPr algn="ctr" eaLnBrk="1" hangingPunct="1">
              <a:spcBef>
                <a:spcPct val="0"/>
              </a:spcBef>
              <a:buFontTx/>
              <a:buNone/>
              <a:defRPr/>
            </a:pPr>
            <a:r>
              <a:rPr lang="de-DE" altLang="de-DE" sz="1800" b="1" u="none" smtClean="0">
                <a:cs typeface="Times New Roman" panose="02020603050405020304" pitchFamily="18" charset="0"/>
              </a:rPr>
              <a:t>Die Ortschronik</a:t>
            </a:r>
            <a:endParaRPr lang="de-DE" altLang="de-DE" sz="1800" b="1" u="none" dirty="0" smtClean="0">
              <a:cs typeface="Times New Roman" panose="02020603050405020304" pitchFamily="18" charset="0"/>
            </a:endParaRPr>
          </a:p>
          <a:p>
            <a:pPr algn="ctr" eaLnBrk="1" hangingPunct="1">
              <a:spcBef>
                <a:spcPct val="0"/>
              </a:spcBef>
              <a:buFontTx/>
              <a:buNone/>
              <a:defRPr/>
            </a:pPr>
            <a:r>
              <a:rPr lang="de-DE" altLang="de-DE" sz="1800" u="none" dirty="0" smtClean="0">
                <a:cs typeface="Times New Roman" panose="02020603050405020304" pitchFamily="18" charset="0"/>
              </a:rPr>
              <a:t>Erzählt von Heinrich Figge</a:t>
            </a:r>
          </a:p>
          <a:p>
            <a:pPr algn="ctr" eaLnBrk="1" hangingPunct="1">
              <a:spcBef>
                <a:spcPct val="0"/>
              </a:spcBef>
              <a:buFontTx/>
              <a:buNone/>
              <a:defRPr/>
            </a:pPr>
            <a:endParaRPr lang="de-DE" altLang="de-DE" sz="2800" u="none" dirty="0" smtClean="0">
              <a:cs typeface="Times New Roman" panose="02020603050405020304" pitchFamily="18" charset="0"/>
            </a:endParaRPr>
          </a:p>
        </p:txBody>
      </p:sp>
      <p:pic>
        <p:nvPicPr>
          <p:cNvPr id="307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07950"/>
            <a:ext cx="6110287"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0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a:xfrm>
            <a:off x="549275" y="250825"/>
            <a:ext cx="5832475" cy="7921625"/>
          </a:xfrm>
        </p:spPr>
        <p:txBody>
          <a:bodyPr/>
          <a:lstStyle/>
          <a:p>
            <a:endParaRPr lang="de-DE" altLang="de-DE" smtClean="0"/>
          </a:p>
        </p:txBody>
      </p:sp>
      <p:pic>
        <p:nvPicPr>
          <p:cNvPr id="13315" name="Picture 2" descr="D:\Histor. Bilder\Instruction Dorfchroi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50825"/>
            <a:ext cx="5408613" cy="792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EA5D5-7D70-4C34-99E5-2E258485751A}" type="slidenum">
              <a:rPr lang="de-DE" altLang="de-DE" sz="1400" smtClean="0">
                <a:latin typeface="Arial" panose="020B0604020202020204" pitchFamily="34" charset="0"/>
              </a:rPr>
              <a:pPr>
                <a:spcBef>
                  <a:spcPct val="0"/>
                </a:spcBef>
                <a:buFontTx/>
                <a:buNone/>
              </a:pPr>
              <a:t>10</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823710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3"/>
          <p:cNvSpPr>
            <a:spLocks noGrp="1"/>
          </p:cNvSpPr>
          <p:nvPr>
            <p:ph type="title"/>
          </p:nvPr>
        </p:nvSpPr>
        <p:spPr>
          <a:xfrm>
            <a:off x="549275" y="250825"/>
            <a:ext cx="5832475" cy="7921625"/>
          </a:xfrm>
        </p:spPr>
        <p:txBody>
          <a:bodyPr/>
          <a:lstStyle/>
          <a:p>
            <a:endParaRPr lang="de-DE" altLang="de-DE" smtClean="0"/>
          </a:p>
        </p:txBody>
      </p:sp>
      <p:pic>
        <p:nvPicPr>
          <p:cNvPr id="14339" name="Picture 2" descr="D:\Histor. Bilder\Instruction Dorfchroi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323850"/>
            <a:ext cx="5624513" cy="770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180B5D-EECF-4DFD-904B-BD79BA9074FD}" type="slidenum">
              <a:rPr lang="de-DE" altLang="de-DE" sz="1400" smtClean="0">
                <a:latin typeface="Arial" panose="020B0604020202020204" pitchFamily="34" charset="0"/>
              </a:rPr>
              <a:pPr>
                <a:spcBef>
                  <a:spcPct val="0"/>
                </a:spcBef>
                <a:buFontTx/>
                <a:buNone/>
              </a:pPr>
              <a:t>11</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401873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3"/>
          <p:cNvSpPr>
            <a:spLocks noGrp="1"/>
          </p:cNvSpPr>
          <p:nvPr>
            <p:ph type="title"/>
          </p:nvPr>
        </p:nvSpPr>
        <p:spPr>
          <a:xfrm>
            <a:off x="549275" y="250825"/>
            <a:ext cx="5832475" cy="7921625"/>
          </a:xfrm>
        </p:spPr>
        <p:txBody>
          <a:bodyPr/>
          <a:lstStyle/>
          <a:p>
            <a:endParaRPr lang="de-DE" altLang="de-DE" smtClean="0"/>
          </a:p>
        </p:txBody>
      </p:sp>
      <p:pic>
        <p:nvPicPr>
          <p:cNvPr id="15363" name="Picture 2" descr="D:\Histor. Bilder\Instruction Dorfchroik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250825"/>
            <a:ext cx="5545138" cy="79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14ED3A-4AA9-4A0D-ABAA-859377838360}" type="slidenum">
              <a:rPr lang="de-DE" altLang="de-DE" sz="1400" smtClean="0">
                <a:latin typeface="Arial" panose="020B0604020202020204" pitchFamily="34" charset="0"/>
              </a:rPr>
              <a:pPr>
                <a:spcBef>
                  <a:spcPct val="0"/>
                </a:spcBef>
                <a:buFontTx/>
                <a:buNone/>
              </a:pPr>
              <a:t>12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64477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3"/>
          <p:cNvSpPr>
            <a:spLocks noGrp="1"/>
          </p:cNvSpPr>
          <p:nvPr>
            <p:ph type="title"/>
          </p:nvPr>
        </p:nvSpPr>
        <p:spPr>
          <a:xfrm>
            <a:off x="549275" y="250825"/>
            <a:ext cx="5832475" cy="7921625"/>
          </a:xfrm>
        </p:spPr>
        <p:txBody>
          <a:bodyPr/>
          <a:lstStyle/>
          <a:p>
            <a:endParaRPr lang="de-DE" altLang="de-DE" smtClean="0"/>
          </a:p>
        </p:txBody>
      </p:sp>
      <p:pic>
        <p:nvPicPr>
          <p:cNvPr id="16387" name="Picture 2" descr="D:\Histor. Bilder\Instruction Dorfchroik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250825"/>
            <a:ext cx="5337175" cy="77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5A9EC8-C816-4F6E-BE9C-4347B17B62E3}" type="slidenum">
              <a:rPr lang="de-DE" altLang="de-DE" sz="1400" smtClean="0">
                <a:latin typeface="Arial" panose="020B0604020202020204" pitchFamily="34" charset="0"/>
              </a:rPr>
              <a:pPr>
                <a:spcBef>
                  <a:spcPct val="0"/>
                </a:spcBef>
                <a:buFontTx/>
                <a:buNone/>
              </a:pPr>
              <a:t>13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870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3"/>
          <p:cNvSpPr>
            <a:spLocks noGrp="1"/>
          </p:cNvSpPr>
          <p:nvPr>
            <p:ph type="title"/>
          </p:nvPr>
        </p:nvSpPr>
        <p:spPr>
          <a:xfrm>
            <a:off x="549275" y="228600"/>
            <a:ext cx="5832475" cy="8088313"/>
          </a:xfrm>
        </p:spPr>
        <p:txBody>
          <a:bodyPr anchor="t">
            <a:noAutofit/>
          </a:bodyPr>
          <a:lstStyle/>
          <a:p>
            <a:pPr algn="l"/>
            <a:r>
              <a:rPr lang="de-DE" altLang="de-DE" sz="1800" b="1" dirty="0" smtClean="0">
                <a:latin typeface="Times New Roman" panose="02020603050405020304" pitchFamily="18" charset="0"/>
                <a:cs typeface="Times New Roman" panose="02020603050405020304" pitchFamily="18" charset="0"/>
              </a:rPr>
              <a:t>Ortschronik der Gemeinde Höringhausen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begonnen von </a:t>
            </a:r>
            <a:r>
              <a:rPr lang="de-DE" altLang="de-DE" sz="1800" dirty="0" err="1" smtClean="0">
                <a:latin typeface="Times New Roman" panose="02020603050405020304" pitchFamily="18" charset="0"/>
                <a:cs typeface="Times New Roman" panose="02020603050405020304" pitchFamily="18" charset="0"/>
              </a:rPr>
              <a:t>Pfr</a:t>
            </a:r>
            <a:r>
              <a:rPr lang="de-DE" altLang="de-DE" sz="1800" dirty="0" smtClean="0">
                <a:latin typeface="Times New Roman" panose="02020603050405020304" pitchFamily="18" charset="0"/>
                <a:cs typeface="Times New Roman" panose="02020603050405020304" pitchFamily="18" charset="0"/>
              </a:rPr>
              <a:t>. Scheuermann ( 1836 - 1867 )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abgeschrieben von: 1. Heinz </a:t>
            </a:r>
            <a:r>
              <a:rPr lang="de-DE" altLang="de-DE" sz="1800" dirty="0" err="1" smtClean="0">
                <a:latin typeface="Times New Roman" panose="02020603050405020304" pitchFamily="18" charset="0"/>
                <a:cs typeface="Times New Roman" panose="02020603050405020304" pitchFamily="18" charset="0"/>
              </a:rPr>
              <a:t>Mettenheimer</a:t>
            </a:r>
            <a:r>
              <a:rPr lang="de-DE" altLang="de-DE" sz="1800" dirty="0" smtClean="0">
                <a:latin typeface="Times New Roman" panose="02020603050405020304" pitchFamily="18" charset="0"/>
                <a:cs typeface="Times New Roman" panose="02020603050405020304" pitchFamily="18" charset="0"/>
              </a:rPr>
              <a:t>, 2. Heinrich Figge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Höringhausen gehörte dem alten Geschlechte der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und zu dem alten von den Franken eroberten Sachsenlande. Kirchlich wurde es in der Frankenzeit dem </a:t>
            </a:r>
            <a:r>
              <a:rPr lang="de-DE" altLang="de-DE" sz="1800" dirty="0" err="1" smtClean="0">
                <a:latin typeface="Times New Roman" panose="02020603050405020304" pitchFamily="18" charset="0"/>
                <a:cs typeface="Times New Roman" panose="02020603050405020304" pitchFamily="18" charset="0"/>
              </a:rPr>
              <a:t>Bisthum</a:t>
            </a:r>
            <a:r>
              <a:rPr lang="de-DE" altLang="de-DE" sz="1800" dirty="0" smtClean="0">
                <a:latin typeface="Times New Roman" panose="02020603050405020304" pitchFamily="18" charset="0"/>
                <a:cs typeface="Times New Roman" panose="02020603050405020304" pitchFamily="18" charset="0"/>
              </a:rPr>
              <a:t> Paderborn untergeordnet. Vielleicht hing es mit dem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zusammen.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1043</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den 17. Juli, begabt der Abt </a:t>
            </a:r>
            <a:r>
              <a:rPr lang="de-DE" altLang="de-DE" sz="1800" dirty="0" err="1" smtClean="0">
                <a:latin typeface="Times New Roman" panose="02020603050405020304" pitchFamily="18" charset="0"/>
                <a:cs typeface="Times New Roman" panose="02020603050405020304" pitchFamily="18" charset="0"/>
              </a:rPr>
              <a:t>Truthmer</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die von ihm erbaute Kirche des H. Magnus zu </a:t>
            </a:r>
            <a:r>
              <a:rPr lang="de-DE" altLang="de-DE" sz="1800" dirty="0" err="1" smtClean="0">
                <a:latin typeface="Times New Roman" panose="02020603050405020304" pitchFamily="18" charset="0"/>
                <a:cs typeface="Times New Roman" panose="02020603050405020304" pitchFamily="18" charset="0"/>
              </a:rPr>
              <a:t>Horohusen</a:t>
            </a:r>
            <a:r>
              <a:rPr lang="de-DE" altLang="de-DE" sz="1800" dirty="0" smtClean="0">
                <a:latin typeface="Times New Roman" panose="02020603050405020304" pitchFamily="18" charset="0"/>
                <a:cs typeface="Times New Roman" panose="02020603050405020304" pitchFamily="18" charset="0"/>
              </a:rPr>
              <a:t>, wobei ihr Graf Hermann von </a:t>
            </a:r>
            <a:r>
              <a:rPr lang="de-DE" altLang="de-DE" sz="1800" dirty="0" err="1" smtClean="0">
                <a:latin typeface="Times New Roman" panose="02020603050405020304" pitchFamily="18" charset="0"/>
                <a:cs typeface="Times New Roman" panose="02020603050405020304" pitchFamily="18" charset="0"/>
              </a:rPr>
              <a:t>Schwalenberg</a:t>
            </a:r>
            <a:r>
              <a:rPr lang="de-DE" altLang="de-DE" sz="1800" dirty="0" smtClean="0">
                <a:latin typeface="Times New Roman" panose="02020603050405020304" pitchFamily="18" charset="0"/>
                <a:cs typeface="Times New Roman" panose="02020603050405020304" pitchFamily="18" charset="0"/>
              </a:rPr>
              <a:t> in einer von der </a:t>
            </a:r>
            <a:r>
              <a:rPr lang="de-DE" altLang="de-DE" sz="1800" dirty="0" err="1" smtClean="0">
                <a:latin typeface="Times New Roman" panose="02020603050405020304" pitchFamily="18" charset="0"/>
                <a:cs typeface="Times New Roman" panose="02020603050405020304" pitchFamily="18" charset="0"/>
              </a:rPr>
              <a:t>Eresburg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datirten</a:t>
            </a:r>
            <a:r>
              <a:rPr lang="de-DE" altLang="de-DE" sz="1800" dirty="0" smtClean="0">
                <a:latin typeface="Times New Roman" panose="02020603050405020304" pitchFamily="18" charset="0"/>
                <a:cs typeface="Times New Roman" panose="02020603050405020304" pitchFamily="18" charset="0"/>
              </a:rPr>
              <a:t> Urkunde 20 Morgen zu Herzhausen vermachte, die er von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zu Lehen trug.</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 </a:t>
            </a:r>
            <a:r>
              <a:rPr lang="de-DE" altLang="de-DE" sz="1800" dirty="0" err="1" smtClean="0">
                <a:latin typeface="Times New Roman" panose="02020603050405020304" pitchFamily="18" charset="0"/>
                <a:cs typeface="Times New Roman" panose="02020603050405020304" pitchFamily="18" charset="0"/>
              </a:rPr>
              <a:t>Sylbe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ing</a:t>
            </a:r>
            <a:r>
              <a:rPr lang="de-DE" altLang="de-DE" sz="1800" dirty="0" smtClean="0">
                <a:latin typeface="Times New Roman" panose="02020603050405020304" pitchFamily="18" charset="0"/>
                <a:cs typeface="Times New Roman" panose="02020603050405020304" pitchFamily="18" charset="0"/>
              </a:rPr>
              <a:t> bedeutet Nachkömmling, wie </a:t>
            </a:r>
            <a:r>
              <a:rPr lang="de-DE" altLang="de-DE" sz="1800" dirty="0" err="1" smtClean="0">
                <a:latin typeface="Times New Roman" panose="02020603050405020304" pitchFamily="18" charset="0"/>
                <a:cs typeface="Times New Roman" panose="02020603050405020304" pitchFamily="18" charset="0"/>
              </a:rPr>
              <a:t>Karoling</a:t>
            </a:r>
            <a:r>
              <a:rPr lang="de-DE" altLang="de-DE" sz="1800" dirty="0" smtClean="0">
                <a:latin typeface="Times New Roman" panose="02020603050405020304" pitchFamily="18" charset="0"/>
                <a:cs typeface="Times New Roman" panose="02020603050405020304" pitchFamily="18" charset="0"/>
              </a:rPr>
              <a:t> Nachkomme Karls und </a:t>
            </a:r>
            <a:r>
              <a:rPr lang="de-DE" altLang="de-DE" sz="1800" dirty="0" err="1" smtClean="0">
                <a:latin typeface="Times New Roman" panose="02020603050405020304" pitchFamily="18" charset="0"/>
                <a:cs typeface="Times New Roman" panose="02020603050405020304" pitchFamily="18" charset="0"/>
              </a:rPr>
              <a:t>Meroving</a:t>
            </a:r>
            <a:r>
              <a:rPr lang="de-DE" altLang="de-DE" sz="1800" dirty="0" smtClean="0">
                <a:latin typeface="Times New Roman" panose="02020603050405020304" pitchFamily="18" charset="0"/>
                <a:cs typeface="Times New Roman" panose="02020603050405020304" pitchFamily="18" charset="0"/>
              </a:rPr>
              <a:t> Nachkomme des </a:t>
            </a:r>
            <a:r>
              <a:rPr lang="de-DE" altLang="de-DE" sz="1800" dirty="0" err="1" smtClean="0">
                <a:latin typeface="Times New Roman" panose="02020603050405020304" pitchFamily="18" charset="0"/>
                <a:cs typeface="Times New Roman" panose="02020603050405020304" pitchFamily="18" charset="0"/>
              </a:rPr>
              <a:t>Merovanus</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Danach würde Höringhausen soviel heißen als Haus des Sohnes </a:t>
            </a:r>
            <a:r>
              <a:rPr lang="de-DE" altLang="de-DE" sz="1800" dirty="0" err="1" smtClean="0">
                <a:latin typeface="Times New Roman" panose="02020603050405020304" pitchFamily="18" charset="0"/>
                <a:cs typeface="Times New Roman" panose="02020603050405020304" pitchFamily="18" charset="0"/>
              </a:rPr>
              <a:t>Horo</a:t>
            </a:r>
            <a:r>
              <a:rPr lang="de-DE" altLang="de-DE" sz="1800" dirty="0" smtClean="0">
                <a:latin typeface="Times New Roman" panose="02020603050405020304" pitchFamily="18" charset="0"/>
                <a:cs typeface="Times New Roman" panose="02020603050405020304" pitchFamily="18" charset="0"/>
              </a:rPr>
              <a:t>. Dafür spricht,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auf der Westseite des Dorfes ganz in der Nähe desselben der Acker, auf welchem ein Haus der Herren v. Höringhausen gestanden hat, das alte Haus genannt wird.</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1289</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Nachtrag:</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Höringhausen (</a:t>
            </a:r>
            <a:r>
              <a:rPr lang="de-DE" altLang="de-DE" sz="1800" dirty="0" err="1" smtClean="0">
                <a:latin typeface="Times New Roman" panose="02020603050405020304" pitchFamily="18" charset="0"/>
                <a:cs typeface="Times New Roman" panose="02020603050405020304" pitchFamily="18" charset="0"/>
              </a:rPr>
              <a:t>Herinckhusen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Hodynchusen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Hoigerinchusen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Hornighausen</a:t>
            </a:r>
            <a:r>
              <a:rPr lang="de-DE" altLang="de-DE" sz="1800" dirty="0" smtClean="0">
                <a:latin typeface="Times New Roman" panose="02020603050405020304" pitchFamily="18" charset="0"/>
                <a:cs typeface="Times New Roman" panose="02020603050405020304" pitchFamily="18" charset="0"/>
              </a:rPr>
              <a:t>) war Sitz eines Erzpriesters. Das Patronatsrecht über die Kirche stand in alter Zeit den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zu, welche derselbe nebst der Vogtei u. dem Gericht daselbst u. anderen Gütern im Jahre </a:t>
            </a:r>
            <a:r>
              <a:rPr lang="de-DE" altLang="de-DE" sz="1800" b="1" dirty="0" smtClean="0">
                <a:latin typeface="Times New Roman" panose="02020603050405020304" pitchFamily="18" charset="0"/>
                <a:cs typeface="Times New Roman" panose="02020603050405020304" pitchFamily="18" charset="0"/>
              </a:rPr>
              <a:t>1326</a:t>
            </a:r>
            <a:r>
              <a:rPr lang="de-DE" altLang="de-DE" sz="1800" dirty="0" smtClean="0">
                <a:latin typeface="Times New Roman" panose="02020603050405020304" pitchFamily="18" charset="0"/>
                <a:cs typeface="Times New Roman" panose="02020603050405020304" pitchFamily="18" charset="0"/>
              </a:rPr>
              <a:t> dem Grafen Heinrich von Waldeck wiederkäuflich verkauften. Auch der Zehnte gehörte denselben, wurde aber </a:t>
            </a:r>
            <a:r>
              <a:rPr lang="de-DE" altLang="de-DE" sz="1800" b="1" dirty="0" smtClean="0">
                <a:latin typeface="Times New Roman" panose="02020603050405020304" pitchFamily="18" charset="0"/>
                <a:cs typeface="Times New Roman" panose="02020603050405020304" pitchFamily="18" charset="0"/>
              </a:rPr>
              <a:t>1289</a:t>
            </a:r>
            <a:r>
              <a:rPr lang="de-DE" altLang="de-DE" sz="1800" dirty="0" smtClean="0">
                <a:latin typeface="Times New Roman" panose="02020603050405020304" pitchFamily="18" charset="0"/>
                <a:cs typeface="Times New Roman" panose="02020603050405020304" pitchFamily="18" charset="0"/>
              </a:rPr>
              <a:t> dem Kloster Netze übertragen. Einen Hof zu Höringhausen gaben dieselben 1267 dem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a:t>
            </a:r>
          </a:p>
        </p:txBody>
      </p:sp>
      <p:sp>
        <p:nvSpPr>
          <p:cNvPr id="17411"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EE2877B-84B3-43B5-8FCD-79222E0E450C}" type="slidenum">
              <a:rPr lang="de-DE" altLang="de-DE" sz="1400" smtClean="0">
                <a:latin typeface="Arial" panose="020B0604020202020204" pitchFamily="34" charset="0"/>
              </a:rPr>
              <a:pPr>
                <a:spcBef>
                  <a:spcPct val="0"/>
                </a:spcBef>
                <a:buFontTx/>
                <a:buNone/>
              </a:pPr>
              <a:t>14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97336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3"/>
          <p:cNvSpPr>
            <a:spLocks noGrp="1"/>
          </p:cNvSpPr>
          <p:nvPr>
            <p:ph type="title"/>
          </p:nvPr>
        </p:nvSpPr>
        <p:spPr>
          <a:xfrm>
            <a:off x="549275" y="370114"/>
            <a:ext cx="5832475" cy="8234136"/>
          </a:xfrm>
        </p:spPr>
        <p:txBody>
          <a:bodyPr anchor="t">
            <a:noAutofit/>
          </a:bodyPr>
          <a:lstStyle/>
          <a:p>
            <a:pPr algn="l"/>
            <a:r>
              <a:rPr lang="de-DE" altLang="de-DE" sz="1800" b="1" dirty="0" smtClean="0">
                <a:latin typeface="Times New Roman" panose="02020603050405020304" pitchFamily="18" charset="0"/>
                <a:cs typeface="Times New Roman" panose="02020603050405020304" pitchFamily="18" charset="0"/>
              </a:rPr>
              <a:t>1289</a:t>
            </a:r>
            <a:r>
              <a:rPr lang="de-DE" altLang="de-DE" sz="1800" dirty="0" smtClean="0">
                <a:latin typeface="Times New Roman" panose="02020603050405020304" pitchFamily="18" charset="0"/>
                <a:cs typeface="Times New Roman" panose="02020603050405020304" pitchFamily="18" charset="0"/>
              </a:rPr>
              <a:t> übergibt </a:t>
            </a:r>
            <a:r>
              <a:rPr lang="de-DE" altLang="de-DE" sz="1800" dirty="0" err="1" smtClean="0">
                <a:latin typeface="Times New Roman" panose="02020603050405020304" pitchFamily="18" charset="0"/>
                <a:cs typeface="Times New Roman" panose="02020603050405020304" pitchFamily="18" charset="0"/>
              </a:rPr>
              <a:t>Sibodo</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1/4 seines Zehntens in Höringhausen dem Kloster zu Netze. In demselben Jahr schenkte auch Hermann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die Hälfte seines Zehntens in Höringhausen dem Kloster zu Netze.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Anmerkung; Diese beiden Zehnten, die sogenannten Netzer Zehnten, gingen nach Aufhebung des Klosters zu Netze, an die Herrn von Wolff über, und sind in der neusten Zeit im Jahr </a:t>
            </a:r>
            <a:r>
              <a:rPr lang="de-DE" altLang="de-DE" sz="1800" b="1" dirty="0" smtClean="0">
                <a:latin typeface="Times New Roman" panose="02020603050405020304" pitchFamily="18" charset="0"/>
                <a:cs typeface="Times New Roman" panose="02020603050405020304" pitchFamily="18" charset="0"/>
              </a:rPr>
              <a:t>1840 </a:t>
            </a:r>
            <a:r>
              <a:rPr lang="de-DE" altLang="de-DE" sz="1800" dirty="0" smtClean="0">
                <a:latin typeface="Times New Roman" panose="02020603050405020304" pitchFamily="18" charset="0"/>
                <a:cs typeface="Times New Roman" panose="02020603050405020304" pitchFamily="18" charset="0"/>
              </a:rPr>
              <a:t>für 8250 </a:t>
            </a:r>
            <a:r>
              <a:rPr lang="de-DE" altLang="de-DE" sz="1800" dirty="0" err="1" smtClean="0">
                <a:latin typeface="Times New Roman" panose="02020603050405020304" pitchFamily="18" charset="0"/>
                <a:cs typeface="Times New Roman" panose="02020603050405020304" pitchFamily="18" charset="0"/>
              </a:rPr>
              <a:t>fl.</a:t>
            </a:r>
            <a:r>
              <a:rPr lang="de-DE" altLang="de-DE" sz="1800" dirty="0" smtClean="0">
                <a:latin typeface="Times New Roman" panose="02020603050405020304" pitchFamily="18" charset="0"/>
                <a:cs typeface="Times New Roman" panose="02020603050405020304" pitchFamily="18" charset="0"/>
              </a:rPr>
              <a:t> abgelöst worden.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1296</a:t>
            </a:r>
            <a:r>
              <a:rPr lang="de-DE" altLang="de-DE" sz="1800" dirty="0" smtClean="0">
                <a:latin typeface="Times New Roman" panose="02020603050405020304" pitchFamily="18" charset="0"/>
                <a:cs typeface="Times New Roman" panose="02020603050405020304" pitchFamily="18" charset="0"/>
              </a:rPr>
              <a:t> öffnet Heinrich III. v.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dem Landgrafen Heinrich I. sein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und erhält 50 Mark Pfennige zum Burglehen. Hierfür werden 5 Mark Gülte zu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verunterpfändet</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1313</a:t>
            </a:r>
            <a:r>
              <a:rPr lang="de-DE" altLang="de-DE" sz="1800" dirty="0" smtClean="0">
                <a:latin typeface="Times New Roman" panose="02020603050405020304" pitchFamily="18" charset="0"/>
                <a:cs typeface="Times New Roman" panose="02020603050405020304" pitchFamily="18" charset="0"/>
              </a:rPr>
              <a:t> übergeben Heinrich III. und sein Sohn Heinrich IV. ihre Dörfer </a:t>
            </a:r>
            <a:r>
              <a:rPr lang="de-DE" altLang="de-DE" sz="1800" dirty="0" err="1" smtClean="0">
                <a:latin typeface="Times New Roman" panose="02020603050405020304" pitchFamily="18" charset="0"/>
                <a:cs typeface="Times New Roman" panose="02020603050405020304" pitchFamily="18" charset="0"/>
              </a:rPr>
              <a:t>Wammerighusen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Hegerigshusen</a:t>
            </a:r>
            <a:r>
              <a:rPr lang="de-DE" altLang="de-DE" sz="1800" dirty="0" smtClean="0">
                <a:latin typeface="Times New Roman" panose="02020603050405020304" pitchFamily="18" charset="0"/>
                <a:cs typeface="Times New Roman" panose="02020603050405020304" pitchFamily="18" charset="0"/>
              </a:rPr>
              <a:t> /Höringhausen:/ dem Grafen Johann von Ziegenhain, und empfangen solche wieder zu Lehen.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1326 </a:t>
            </a:r>
            <a:r>
              <a:rPr lang="de-DE" altLang="de-DE" sz="1800" dirty="0" smtClean="0">
                <a:latin typeface="Times New Roman" panose="02020603050405020304" pitchFamily="18" charset="0"/>
                <a:cs typeface="Times New Roman" panose="02020603050405020304" pitchFamily="18" charset="0"/>
              </a:rPr>
              <a:t>den 2. Mai </a:t>
            </a:r>
            <a:r>
              <a:rPr lang="de-DE" altLang="de-DE" sz="1800" dirty="0" err="1" smtClean="0">
                <a:latin typeface="Times New Roman" panose="02020603050405020304" pitchFamily="18" charset="0"/>
                <a:cs typeface="Times New Roman" panose="02020603050405020304" pitchFamily="18" charset="0"/>
              </a:rPr>
              <a:t>reservirt</a:t>
            </a:r>
            <a:r>
              <a:rPr lang="de-DE" altLang="de-DE" sz="1800" dirty="0" smtClean="0">
                <a:latin typeface="Times New Roman" panose="02020603050405020304" pitchFamily="18" charset="0"/>
                <a:cs typeface="Times New Roman" panose="02020603050405020304" pitchFamily="18" charset="0"/>
              </a:rPr>
              <a:t> sich Graf Heinrich zu Waldeck wegen der ihm von den edlen Herrn Thielemann und Johann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Gebrüdern, geschehene Verpfändung, die Vogtei, das Gericht und Patronat zu Höringhausen samt Zehnten und Gütern.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1416</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Nach der Teilung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zwischen Hessen und Mainz fiel Höringhausen dem Landgrafen zu, welcher die Herren Wolff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mit der Hälfte des Dorfes belehnte.( Hess. Urk. Bd. 2 S. 1110). Landgraf Wilhelm IV. belehnte nach der Einlösung der hessischen Hälfte durch Vertrag vom </a:t>
            </a:r>
            <a:r>
              <a:rPr lang="de-DE" altLang="de-DE" sz="1800" b="1" dirty="0" smtClean="0">
                <a:latin typeface="Times New Roman" panose="02020603050405020304" pitchFamily="18" charset="0"/>
                <a:cs typeface="Times New Roman" panose="02020603050405020304" pitchFamily="18" charset="0"/>
              </a:rPr>
              <a:t>6.5.1568</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Wölffe</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auch mit der Gerichtsbarkeit u. dem Patronat. Diese verkauften 1856 ihren Grundbesitz zu Höringhausen u. Neudorf für 75OOO Gulden an die Brüder Graf von </a:t>
            </a:r>
            <a:r>
              <a:rPr lang="de-DE" altLang="de-DE" sz="1800" dirty="0" err="1" smtClean="0">
                <a:latin typeface="Times New Roman" panose="02020603050405020304" pitchFamily="18" charset="0"/>
                <a:cs typeface="Times New Roman" panose="02020603050405020304" pitchFamily="18" charset="0"/>
              </a:rPr>
              <a:t>Niederwaroldern</a:t>
            </a:r>
            <a:r>
              <a:rPr lang="de-DE" altLang="de-DE" sz="1800" dirty="0" smtClean="0">
                <a:latin typeface="Times New Roman" panose="02020603050405020304" pitchFamily="18" charset="0"/>
                <a:cs typeface="Times New Roman" panose="02020603050405020304" pitchFamily="18" charset="0"/>
              </a:rPr>
              <a:t>, behielten aber das Patronat.</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8435"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B10233A-01A6-4668-8E4C-3C2DFF4BBC34}" type="slidenum">
              <a:rPr lang="de-DE" altLang="de-DE" sz="1400" smtClean="0">
                <a:latin typeface="Arial" panose="020B0604020202020204" pitchFamily="34" charset="0"/>
              </a:rPr>
              <a:pPr>
                <a:spcBef>
                  <a:spcPct val="0"/>
                </a:spcBef>
                <a:buFontTx/>
                <a:buNone/>
              </a:pPr>
              <a:t>15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527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2900" y="366713"/>
            <a:ext cx="6172200" cy="8382000"/>
          </a:xfrm>
        </p:spPr>
        <p:txBody>
          <a:bodyPr anchor="t"/>
          <a:lstStyle/>
          <a:p>
            <a:pPr algn="l" eaLnBrk="1" hangingPunct="1">
              <a:defRPr/>
            </a:pPr>
            <a:r>
              <a:rPr lang="de-DE" altLang="de-DE" sz="1800" dirty="0" smtClean="0">
                <a:latin typeface="Times New Roman" panose="02020603050405020304" pitchFamily="18" charset="0"/>
                <a:cs typeface="Times New Roman" panose="02020603050405020304" pitchFamily="18" charset="0"/>
              </a:rPr>
              <a:t>Um 1362 gab es 10 Siedlungen in der Gemarkung des Gerichts und der Vogtei Höringhausen, davon sind bis zum Ende des Mittelalters 7 als "wüst" zu bezeichnen, nicht mehr vorhanden: </a:t>
            </a:r>
            <a:r>
              <a:rPr lang="de-DE" altLang="de-DE" sz="1800" b="1" dirty="0" err="1" smtClean="0">
                <a:latin typeface="Times New Roman" panose="02020603050405020304" pitchFamily="18" charset="0"/>
                <a:cs typeface="Times New Roman" panose="02020603050405020304" pitchFamily="18" charset="0"/>
              </a:rPr>
              <a:t>Wammeringhausen</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Rissinghausen</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Eltrichhausen</a:t>
            </a:r>
            <a:r>
              <a:rPr lang="de-DE" altLang="de-DE" sz="1800" b="1" dirty="0" smtClean="0">
                <a:latin typeface="Times New Roman" panose="02020603050405020304" pitchFamily="18" charset="0"/>
                <a:cs typeface="Times New Roman" panose="02020603050405020304" pitchFamily="18" charset="0"/>
              </a:rPr>
              <a:t>, Brüninghausen,  </a:t>
            </a:r>
            <a:r>
              <a:rPr lang="de-DE" altLang="de-DE" sz="1800" b="1" dirty="0" err="1" smtClean="0">
                <a:latin typeface="Times New Roman" panose="02020603050405020304" pitchFamily="18" charset="0"/>
                <a:cs typeface="Times New Roman" panose="02020603050405020304" pitchFamily="18" charset="0"/>
              </a:rPr>
              <a:t>Ludolfshagen</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Aldenhagen</a:t>
            </a:r>
            <a:r>
              <a:rPr lang="de-DE" altLang="de-DE" sz="1800" b="1" dirty="0" smtClean="0">
                <a:latin typeface="Times New Roman" panose="02020603050405020304" pitchFamily="18" charset="0"/>
                <a:cs typeface="Times New Roman" panose="02020603050405020304" pitchFamily="18" charset="0"/>
              </a:rPr>
              <a:t> und </a:t>
            </a:r>
            <a:r>
              <a:rPr lang="de-DE" altLang="de-DE" sz="1800" b="1" dirty="0" err="1" smtClean="0">
                <a:latin typeface="Times New Roman" panose="02020603050405020304" pitchFamily="18" charset="0"/>
                <a:cs typeface="Times New Roman" panose="02020603050405020304" pitchFamily="18" charset="0"/>
              </a:rPr>
              <a:t>Schiebenscheid</a:t>
            </a:r>
            <a:r>
              <a:rPr lang="de-DE" altLang="de-DE" sz="1800" dirty="0" smtClean="0">
                <a:latin typeface="Times New Roman" panose="02020603050405020304" pitchFamily="18" charset="0"/>
                <a:cs typeface="Times New Roman" panose="02020603050405020304" pitchFamily="18" charset="0"/>
              </a:rPr>
              <a:t>. Nach den Erna Stracke  bekannt gewordenen Quellen bestand nur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 so wurde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1556 genannt - noch in der 1. Hälfte des 15. Jahrhunderts. Nachrichten über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Am 14. Februar 1263 schenkt der </a:t>
            </a:r>
            <a:r>
              <a:rPr lang="de-DE" altLang="de-DE" sz="1800" dirty="0" err="1" smtClean="0">
                <a:latin typeface="Times New Roman" panose="02020603050405020304" pitchFamily="18" charset="0"/>
                <a:cs typeface="Times New Roman" panose="02020603050405020304" pitchFamily="18" charset="0"/>
              </a:rPr>
              <a:t>Edelherr</a:t>
            </a:r>
            <a:r>
              <a:rPr lang="de-DE" altLang="de-DE" sz="1800" dirty="0" smtClean="0">
                <a:latin typeface="Times New Roman" panose="02020603050405020304" pitchFamily="18" charset="0"/>
                <a:cs typeface="Times New Roman" panose="02020603050405020304" pitchFamily="18" charset="0"/>
              </a:rPr>
              <a:t> Reinhard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seinen Allodialhof zu </a:t>
            </a:r>
            <a:r>
              <a:rPr lang="de-DE" altLang="de-DE" sz="1800" u="sng" dirty="0" err="1" smtClean="0">
                <a:latin typeface="Times New Roman" panose="02020603050405020304" pitchFamily="18" charset="0"/>
                <a:cs typeface="Times New Roman" panose="02020603050405020304" pitchFamily="18" charset="0"/>
              </a:rPr>
              <a:t>Ricsuithusen</a:t>
            </a:r>
            <a:r>
              <a:rPr lang="de-DE" altLang="de-DE" sz="1800" dirty="0" smtClean="0">
                <a:latin typeface="Times New Roman" panose="02020603050405020304" pitchFamily="18" charset="0"/>
                <a:cs typeface="Times New Roman" panose="02020603050405020304" pitchFamily="18" charset="0"/>
              </a:rPr>
              <a:t> zu seinem Seelenheil dem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Waldeckische </a:t>
            </a:r>
            <a:r>
              <a:rPr lang="de-DE" altLang="de-DE" sz="1800" dirty="0" err="1" smtClean="0">
                <a:latin typeface="Times New Roman" panose="02020603050405020304" pitchFamily="18" charset="0"/>
                <a:cs typeface="Times New Roman" panose="02020603050405020304" pitchFamily="18" charset="0"/>
              </a:rPr>
              <a:t>Geschichtsforser</a:t>
            </a:r>
            <a:r>
              <a:rPr lang="de-DE" altLang="de-DE" sz="1800" dirty="0" smtClean="0">
                <a:latin typeface="Times New Roman" panose="02020603050405020304" pitchFamily="18" charset="0"/>
                <a:cs typeface="Times New Roman" panose="02020603050405020304" pitchFamily="18" charset="0"/>
              </a:rPr>
              <a:t> Varnhagen schrieb 1825 über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err="1" smtClean="0">
                <a:latin typeface="Times New Roman" panose="02020603050405020304" pitchFamily="18" charset="0"/>
                <a:cs typeface="Times New Roman" panose="02020603050405020304" pitchFamily="18" charset="0"/>
              </a:rPr>
              <a:t>Rixedehusen</a:t>
            </a:r>
            <a:r>
              <a:rPr lang="de-DE" altLang="de-DE" sz="1800" dirty="0" smtClean="0">
                <a:latin typeface="Times New Roman" panose="02020603050405020304" pitchFamily="18" charset="0"/>
                <a:cs typeface="Times New Roman" panose="02020603050405020304" pitchFamily="18" charset="0"/>
              </a:rPr>
              <a:t> (1209), </a:t>
            </a:r>
            <a:r>
              <a:rPr lang="de-DE" altLang="de-DE" sz="1800" dirty="0" err="1" smtClean="0">
                <a:latin typeface="Times New Roman" panose="02020603050405020304" pitchFamily="18" charset="0"/>
                <a:cs typeface="Times New Roman" panose="02020603050405020304" pitchFamily="18" charset="0"/>
              </a:rPr>
              <a:t>Rischedehuzen</a:t>
            </a:r>
            <a:r>
              <a:rPr lang="de-DE" altLang="de-DE" sz="1800" dirty="0" smtClean="0">
                <a:latin typeface="Times New Roman" panose="02020603050405020304" pitchFamily="18" charset="0"/>
                <a:cs typeface="Times New Roman" panose="02020603050405020304" pitchFamily="18" charset="0"/>
              </a:rPr>
              <a:t> (1233), </a:t>
            </a:r>
            <a:r>
              <a:rPr lang="de-DE" altLang="de-DE" sz="1800" dirty="0" err="1" smtClean="0">
                <a:latin typeface="Times New Roman" panose="02020603050405020304" pitchFamily="18" charset="0"/>
                <a:cs typeface="Times New Roman" panose="02020603050405020304" pitchFamily="18" charset="0"/>
              </a:rPr>
              <a:t>Ryschedehuzen</a:t>
            </a:r>
            <a:r>
              <a:rPr lang="de-DE" altLang="de-DE" sz="1800" dirty="0" smtClean="0">
                <a:latin typeface="Times New Roman" panose="02020603050405020304" pitchFamily="18" charset="0"/>
                <a:cs typeface="Times New Roman" panose="02020603050405020304" pitchFamily="18" charset="0"/>
              </a:rPr>
              <a:t> (1245), </a:t>
            </a:r>
            <a:r>
              <a:rPr lang="de-DE" altLang="de-DE" sz="1800" dirty="0" err="1" smtClean="0">
                <a:latin typeface="Times New Roman" panose="02020603050405020304" pitchFamily="18" charset="0"/>
                <a:cs typeface="Times New Roman" panose="02020603050405020304" pitchFamily="18" charset="0"/>
              </a:rPr>
              <a:t>Ryxwydehuzen</a:t>
            </a:r>
            <a:r>
              <a:rPr lang="de-DE" altLang="de-DE" sz="1800" dirty="0" smtClean="0">
                <a:latin typeface="Times New Roman" panose="02020603050405020304" pitchFamily="18" charset="0"/>
                <a:cs typeface="Times New Roman" panose="02020603050405020304" pitchFamily="18" charset="0"/>
              </a:rPr>
              <a:t> (1255),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(1356) und späterhin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war ein </a:t>
            </a:r>
            <a:r>
              <a:rPr lang="de-DE" altLang="de-DE" sz="1800" dirty="0" err="1" smtClean="0">
                <a:latin typeface="Times New Roman" panose="02020603050405020304" pitchFamily="18" charset="0"/>
                <a:cs typeface="Times New Roman" panose="02020603050405020304" pitchFamily="18" charset="0"/>
              </a:rPr>
              <a:t>waldeckisches</a:t>
            </a:r>
            <a:r>
              <a:rPr lang="de-DE" altLang="de-DE" sz="1800" dirty="0" smtClean="0">
                <a:latin typeface="Times New Roman" panose="02020603050405020304" pitchFamily="18" charset="0"/>
                <a:cs typeface="Times New Roman" panose="02020603050405020304" pitchFamily="18" charset="0"/>
              </a:rPr>
              <a:t> Dorf zwischen </a:t>
            </a:r>
            <a:r>
              <a:rPr lang="de-DE" altLang="de-DE" sz="1800" dirty="0" err="1" smtClean="0">
                <a:latin typeface="Times New Roman" panose="02020603050405020304" pitchFamily="18" charset="0"/>
                <a:cs typeface="Times New Roman" panose="02020603050405020304" pitchFamily="18" charset="0"/>
              </a:rPr>
              <a:t>Meineringhausen</a:t>
            </a:r>
            <a:r>
              <a:rPr lang="de-DE" altLang="de-DE" sz="1800" dirty="0" smtClean="0">
                <a:latin typeface="Times New Roman" panose="02020603050405020304" pitchFamily="18" charset="0"/>
                <a:cs typeface="Times New Roman" panose="02020603050405020304" pitchFamily="18" charset="0"/>
              </a:rPr>
              <a:t> und Höringhausen, aber schon 1526 Wüstung. Jetzt (1825) sind es 5 ganze Höfe, die von </a:t>
            </a:r>
            <a:r>
              <a:rPr lang="de-DE" altLang="de-DE" sz="1800" dirty="0" err="1" smtClean="0">
                <a:latin typeface="Times New Roman" panose="02020603050405020304" pitchFamily="18" charset="0"/>
                <a:cs typeface="Times New Roman" panose="02020603050405020304" pitchFamily="18" charset="0"/>
              </a:rPr>
              <a:t>Höringhäuser</a:t>
            </a:r>
            <a:r>
              <a:rPr lang="de-DE" altLang="de-DE" sz="1800" dirty="0" smtClean="0">
                <a:latin typeface="Times New Roman" panose="02020603050405020304" pitchFamily="18" charset="0"/>
                <a:cs typeface="Times New Roman" panose="02020603050405020304" pitchFamily="18" charset="0"/>
              </a:rPr>
              <a:t> Meiern gebaut werden. Der Kirchhof ist mit Büschen bewachsen. Die </a:t>
            </a:r>
            <a:r>
              <a:rPr lang="de-DE" altLang="de-DE" sz="1800" dirty="0" err="1" smtClean="0">
                <a:latin typeface="Times New Roman" panose="02020603050405020304" pitchFamily="18" charset="0"/>
                <a:cs typeface="Times New Roman" panose="02020603050405020304" pitchFamily="18" charset="0"/>
              </a:rPr>
              <a:t>Rischenwiesen</a:t>
            </a:r>
            <a:r>
              <a:rPr lang="de-DE" altLang="de-DE" sz="1800" dirty="0" smtClean="0">
                <a:latin typeface="Times New Roman" panose="02020603050405020304" pitchFamily="18" charset="0"/>
                <a:cs typeface="Times New Roman" panose="02020603050405020304" pitchFamily="18" charset="0"/>
              </a:rPr>
              <a:t> ( </a:t>
            </a:r>
            <a:r>
              <a:rPr lang="de-DE" altLang="de-DE" sz="1800" dirty="0" err="1" smtClean="0">
                <a:latin typeface="Times New Roman" panose="02020603050405020304" pitchFamily="18" charset="0"/>
                <a:cs typeface="Times New Roman" panose="02020603050405020304" pitchFamily="18" charset="0"/>
              </a:rPr>
              <a:t>Rissinghäuser</a:t>
            </a:r>
            <a:r>
              <a:rPr lang="de-DE" altLang="de-DE" sz="1800" dirty="0" smtClean="0">
                <a:latin typeface="Times New Roman" panose="02020603050405020304" pitchFamily="18" charset="0"/>
                <a:cs typeface="Times New Roman" panose="02020603050405020304" pitchFamily="18" charset="0"/>
              </a:rPr>
              <a:t> Wiesen) liegen an dem von </a:t>
            </a:r>
            <a:r>
              <a:rPr lang="de-DE" altLang="de-DE" sz="1800" dirty="0" err="1" smtClean="0">
                <a:latin typeface="Times New Roman" panose="02020603050405020304" pitchFamily="18" charset="0"/>
                <a:cs typeface="Times New Roman" panose="02020603050405020304" pitchFamily="18" charset="0"/>
              </a:rPr>
              <a:t>Strothe</a:t>
            </a:r>
            <a:r>
              <a:rPr lang="de-DE" altLang="de-DE" sz="1800" dirty="0" smtClean="0">
                <a:latin typeface="Times New Roman" panose="02020603050405020304" pitchFamily="18" charset="0"/>
                <a:cs typeface="Times New Roman" panose="02020603050405020304" pitchFamily="18" charset="0"/>
              </a:rPr>
              <a:t> kommenden und auf </a:t>
            </a:r>
            <a:r>
              <a:rPr lang="de-DE" altLang="de-DE" sz="1800" dirty="0" err="1" smtClean="0">
                <a:latin typeface="Times New Roman" panose="02020603050405020304" pitchFamily="18" charset="0"/>
                <a:cs typeface="Times New Roman" panose="02020603050405020304" pitchFamily="18" charset="0"/>
              </a:rPr>
              <a:t>Alraft</a:t>
            </a:r>
            <a:r>
              <a:rPr lang="de-DE" altLang="de-DE" sz="1800" dirty="0" smtClean="0">
                <a:latin typeface="Times New Roman" panose="02020603050405020304" pitchFamily="18" charset="0"/>
                <a:cs typeface="Times New Roman" panose="02020603050405020304" pitchFamily="18" charset="0"/>
              </a:rPr>
              <a:t> fließendem Wasser. Güter zu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Wederevenberken</a:t>
            </a:r>
            <a:r>
              <a:rPr lang="de-DE" altLang="de-DE" sz="1800" dirty="0" smtClean="0">
                <a:latin typeface="Times New Roman" panose="02020603050405020304" pitchFamily="18" charset="0"/>
                <a:cs typeface="Times New Roman" panose="02020603050405020304" pitchFamily="18" charset="0"/>
              </a:rPr>
              <a:t> bekam 1245 das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solidFill>
                <a:schemeClr val="tx1"/>
              </a:solidFill>
              <a:latin typeface="Times New Roman" panose="02020603050405020304" pitchFamily="18" charset="0"/>
              <a:cs typeface="Times New Roman" panose="02020603050405020304" pitchFamily="18" charset="0"/>
            </a:endParaRPr>
          </a:p>
        </p:txBody>
      </p:sp>
      <p:sp>
        <p:nvSpPr>
          <p:cNvPr id="4099"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C51D01-5DBD-4E3F-AA18-7ECB19B6975E}" type="slidenum">
              <a:rPr lang="de-DE" altLang="de-DE" sz="1400" smtClean="0">
                <a:latin typeface="Arial" panose="020B0604020202020204" pitchFamily="34" charset="0"/>
              </a:rPr>
              <a:pPr>
                <a:spcBef>
                  <a:spcPct val="0"/>
                </a:spcBef>
                <a:buFontTx/>
                <a:buNone/>
              </a:pPr>
              <a:t>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742992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6262" y="206829"/>
            <a:ext cx="5759450" cy="1692275"/>
          </a:xfrm>
        </p:spPr>
        <p:txBody>
          <a:bodyPr anchor="t"/>
          <a:lstStyle/>
          <a:p>
            <a:pPr algn="l" eaLnBrk="1" hangingPunct="1">
              <a:defRPr/>
            </a:pPr>
            <a:r>
              <a:rPr lang="de-DE" altLang="de-DE" sz="1800" dirty="0" smtClean="0">
                <a:solidFill>
                  <a:schemeClr val="tx1"/>
                </a:solidFill>
                <a:latin typeface="Times New Roman" panose="02020603050405020304" pitchFamily="18" charset="0"/>
                <a:cs typeface="Times New Roman" panose="02020603050405020304" pitchFamily="18" charset="0"/>
              </a:rPr>
              <a:t>Nahe der Gemarkungsgrenze zu </a:t>
            </a:r>
            <a:r>
              <a:rPr lang="de-DE" altLang="de-DE" sz="1800" dirty="0" err="1" smtClean="0">
                <a:solidFill>
                  <a:schemeClr val="tx1"/>
                </a:solidFill>
                <a:latin typeface="Times New Roman" panose="02020603050405020304" pitchFamily="18" charset="0"/>
                <a:cs typeface="Times New Roman" panose="02020603050405020304" pitchFamily="18" charset="0"/>
              </a:rPr>
              <a:t>Meineringhausen</a:t>
            </a:r>
            <a:r>
              <a:rPr lang="de-DE" altLang="de-DE" sz="1800" dirty="0" smtClean="0">
                <a:solidFill>
                  <a:schemeClr val="tx1"/>
                </a:solidFill>
                <a:latin typeface="Times New Roman" panose="02020603050405020304" pitchFamily="18" charset="0"/>
                <a:cs typeface="Times New Roman" panose="02020603050405020304" pitchFamily="18" charset="0"/>
              </a:rPr>
              <a:t> am neuen Fahrradweg (ehemalige Bahntrasse): hier lag </a:t>
            </a:r>
            <a:r>
              <a:rPr lang="de-DE" altLang="de-DE" sz="1800" dirty="0" err="1" smtClean="0">
                <a:solidFill>
                  <a:schemeClr val="tx1"/>
                </a:solidFill>
                <a:latin typeface="Times New Roman" panose="02020603050405020304" pitchFamily="18" charset="0"/>
                <a:cs typeface="Times New Roman" panose="02020603050405020304" pitchFamily="18" charset="0"/>
              </a:rPr>
              <a:t>Rissinghausen</a:t>
            </a:r>
            <a:r>
              <a:rPr lang="de-DE" altLang="de-DE" sz="1800" dirty="0" smtClean="0">
                <a:solidFill>
                  <a:schemeClr val="tx1"/>
                </a:solidFill>
                <a:latin typeface="Times New Roman" panose="02020603050405020304" pitchFamily="18" charset="0"/>
                <a:cs typeface="Times New Roman" panose="02020603050405020304" pitchFamily="18" charset="0"/>
              </a:rPr>
              <a:t>. </a:t>
            </a:r>
            <a:br>
              <a:rPr lang="de-DE" altLang="de-DE" sz="1800" dirty="0" smtClean="0">
                <a:solidFill>
                  <a:schemeClr val="tx1"/>
                </a:solidFill>
                <a:latin typeface="Times New Roman" panose="02020603050405020304" pitchFamily="18" charset="0"/>
                <a:cs typeface="Times New Roman" panose="02020603050405020304" pitchFamily="18" charset="0"/>
              </a:rPr>
            </a:br>
            <a:r>
              <a:rPr lang="de-DE" altLang="de-DE" sz="1800" dirty="0" smtClean="0">
                <a:solidFill>
                  <a:schemeClr val="tx1"/>
                </a:solidFill>
                <a:latin typeface="Times New Roman" panose="02020603050405020304" pitchFamily="18" charset="0"/>
                <a:cs typeface="Times New Roman" panose="02020603050405020304" pitchFamily="18" charset="0"/>
              </a:rPr>
              <a:t>H. Figge erzählt der Jugendfeuerwehr bei einer heimatkundlichen Wanderung im August 2009 etwas über die </a:t>
            </a:r>
            <a:r>
              <a:rPr lang="de-DE" altLang="de-DE" sz="1800" dirty="0" err="1" smtClean="0">
                <a:solidFill>
                  <a:schemeClr val="tx1"/>
                </a:solidFill>
                <a:latin typeface="Times New Roman" panose="02020603050405020304" pitchFamily="18" charset="0"/>
                <a:cs typeface="Times New Roman" panose="02020603050405020304" pitchFamily="18" charset="0"/>
              </a:rPr>
              <a:t>Höringhäuser</a:t>
            </a:r>
            <a:r>
              <a:rPr lang="de-DE" altLang="de-DE" sz="1800" dirty="0" smtClean="0">
                <a:solidFill>
                  <a:schemeClr val="tx1"/>
                </a:solidFill>
                <a:latin typeface="Times New Roman" panose="02020603050405020304" pitchFamily="18" charset="0"/>
                <a:cs typeface="Times New Roman" panose="02020603050405020304" pitchFamily="18" charset="0"/>
              </a:rPr>
              <a:t> Geschichte</a:t>
            </a: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0237" y="2090285"/>
            <a:ext cx="5705475" cy="4284662"/>
          </a:xfrm>
          <a:noFill/>
        </p:spPr>
      </p:pic>
      <p:sp>
        <p:nvSpPr>
          <p:cNvPr id="5124"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199066D-4C66-44FE-995E-185A4B317721}" type="slidenum">
              <a:rPr lang="de-DE" altLang="de-DE" sz="1400" smtClean="0">
                <a:latin typeface="Arial" panose="020B0604020202020204" pitchFamily="34" charset="0"/>
              </a:rPr>
              <a:pPr>
                <a:spcBef>
                  <a:spcPct val="0"/>
                </a:spcBef>
                <a:buFontTx/>
                <a:buNone/>
              </a:pPr>
              <a:t>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66051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225425"/>
            <a:ext cx="5842000" cy="8594725"/>
          </a:xfrm>
        </p:spPr>
        <p:txBody>
          <a:bodyPr anchor="t"/>
          <a:lstStyle/>
          <a:p>
            <a:pPr algn="l">
              <a:defRPr/>
            </a:pPr>
            <a:r>
              <a:rPr lang="de-DE" altLang="de-DE" sz="1800" b="1" dirty="0" smtClean="0">
                <a:latin typeface="+mn-lt"/>
              </a:rPr>
              <a:t>Die Auswirkungen des spätmittelalterlichen Wüstungsprozesses</a:t>
            </a:r>
            <a:br>
              <a:rPr lang="de-DE" altLang="de-DE" sz="1800" b="1" dirty="0" smtClean="0">
                <a:latin typeface="+mn-lt"/>
              </a:rPr>
            </a:br>
            <a:r>
              <a:rPr lang="de-DE" altLang="de-DE" sz="1800" dirty="0" smtClean="0">
                <a:latin typeface="+mn-lt"/>
              </a:rPr>
              <a:t>Von Erna Stracke</a:t>
            </a:r>
            <a:br>
              <a:rPr lang="de-DE" altLang="de-DE" sz="1800" dirty="0" smtClean="0">
                <a:latin typeface="+mn-lt"/>
              </a:rPr>
            </a:br>
            <a:r>
              <a:rPr lang="de-DE" altLang="de-DE" sz="1800" dirty="0" smtClean="0">
                <a:latin typeface="+mn-lt"/>
              </a:rPr>
              <a:t>Nach dem mittelalterlichen Siedlungsausbau ging im 14. und 15. Jahrhundert die Zahl der Siedlungen beträchtlich zurück. Diese Feststellung, das Ergebnis einer eingehenden Forschung, trifft auch für die Siedlungen innerhalb der Gemarkungsgrenzen von Höringhausen zu. Von den 1o um 1362 bestehenden Siedlungen sind bis zum Ende des Mittelalters 7 als "wüst" zu bezeichnen, nicht mehr vorhanden: </a:t>
            </a:r>
            <a:r>
              <a:rPr lang="de-DE" altLang="de-DE" sz="1800" dirty="0" err="1" smtClean="0">
                <a:latin typeface="+mn-lt"/>
              </a:rPr>
              <a:t>Wammeringhausen</a:t>
            </a:r>
            <a:r>
              <a:rPr lang="de-DE" altLang="de-DE" sz="1800" dirty="0" smtClean="0">
                <a:latin typeface="+mn-lt"/>
              </a:rPr>
              <a:t>, </a:t>
            </a:r>
            <a:r>
              <a:rPr lang="de-DE" altLang="de-DE" sz="1800" dirty="0" err="1" smtClean="0">
                <a:latin typeface="+mn-lt"/>
              </a:rPr>
              <a:t>Rissinghausen</a:t>
            </a:r>
            <a:r>
              <a:rPr lang="de-DE" altLang="de-DE" sz="1800" dirty="0" smtClean="0">
                <a:latin typeface="+mn-lt"/>
              </a:rPr>
              <a:t>, </a:t>
            </a:r>
            <a:r>
              <a:rPr lang="de-DE" altLang="de-DE" sz="1800" dirty="0" err="1" smtClean="0">
                <a:latin typeface="+mn-lt"/>
              </a:rPr>
              <a:t>Eltrichhausen</a:t>
            </a:r>
            <a:r>
              <a:rPr lang="de-DE" altLang="de-DE" sz="1800" dirty="0" smtClean="0">
                <a:latin typeface="+mn-lt"/>
              </a:rPr>
              <a:t>, Brüninghausen, </a:t>
            </a:r>
            <a:r>
              <a:rPr lang="de-DE" altLang="de-DE" sz="1800" dirty="0" err="1" smtClean="0">
                <a:latin typeface="+mn-lt"/>
              </a:rPr>
              <a:t>Ludolfshagen</a:t>
            </a:r>
            <a:r>
              <a:rPr lang="de-DE" altLang="de-DE" sz="1800" dirty="0" smtClean="0">
                <a:latin typeface="+mn-lt"/>
              </a:rPr>
              <a:t>, </a:t>
            </a:r>
            <a:r>
              <a:rPr lang="de-DE" altLang="de-DE" sz="1800" dirty="0" err="1" smtClean="0">
                <a:latin typeface="+mn-lt"/>
              </a:rPr>
              <a:t>Aldenhagen</a:t>
            </a:r>
            <a:r>
              <a:rPr lang="de-DE" altLang="de-DE" sz="1800" dirty="0" smtClean="0">
                <a:latin typeface="+mn-lt"/>
              </a:rPr>
              <a:t> und </a:t>
            </a:r>
            <a:r>
              <a:rPr lang="de-DE" altLang="de-DE" sz="1800" dirty="0" err="1" smtClean="0">
                <a:latin typeface="+mn-lt"/>
              </a:rPr>
              <a:t>Schiebenscheid</a:t>
            </a:r>
            <a:r>
              <a:rPr lang="de-DE" altLang="de-DE" sz="1800" dirty="0" smtClean="0">
                <a:latin typeface="+mn-lt"/>
              </a:rPr>
              <a:t>. </a:t>
            </a:r>
            <a:br>
              <a:rPr lang="de-DE" altLang="de-DE" sz="1800" dirty="0" smtClean="0">
                <a:latin typeface="+mn-lt"/>
              </a:rPr>
            </a:br>
            <a:r>
              <a:rPr lang="de-DE" altLang="de-DE" sz="1800" dirty="0" smtClean="0">
                <a:latin typeface="+mn-lt"/>
              </a:rPr>
              <a:t>Demnach sind 70 Prozent dem spätmittelalterlichen Siedlungsschwund zum Opfer gefallen. Das bestätigen die</a:t>
            </a:r>
            <a:br>
              <a:rPr lang="de-DE" altLang="de-DE" sz="1800" dirty="0" smtClean="0">
                <a:latin typeface="+mn-lt"/>
              </a:rPr>
            </a:br>
            <a:r>
              <a:rPr lang="de-DE" altLang="de-DE" sz="1800" dirty="0" smtClean="0">
                <a:latin typeface="+mn-lt"/>
              </a:rPr>
              <a:t>Forschungen in </a:t>
            </a:r>
            <a:r>
              <a:rPr lang="de-DE" altLang="de-DE" sz="1800" dirty="0" err="1" smtClean="0">
                <a:latin typeface="+mn-lt"/>
              </a:rPr>
              <a:t>Lit</a:t>
            </a:r>
            <a:r>
              <a:rPr lang="de-DE" altLang="de-DE" sz="1800" dirty="0" smtClean="0">
                <a:latin typeface="+mn-lt"/>
              </a:rPr>
              <a:t>. Nr. 7, sie ergaben, dass im </a:t>
            </a:r>
            <a:br>
              <a:rPr lang="de-DE" altLang="de-DE" sz="1800" dirty="0" smtClean="0">
                <a:latin typeface="+mn-lt"/>
              </a:rPr>
            </a:br>
            <a:r>
              <a:rPr lang="de-DE" altLang="de-DE" sz="1800" dirty="0" smtClean="0">
                <a:latin typeface="+mn-lt"/>
              </a:rPr>
              <a:t>nördlichen Waldeck im gleichen Zeitraum 65 Prozent</a:t>
            </a:r>
            <a:br>
              <a:rPr lang="de-DE" altLang="de-DE" sz="1800" dirty="0" smtClean="0">
                <a:latin typeface="+mn-lt"/>
              </a:rPr>
            </a:br>
            <a:r>
              <a:rPr lang="de-DE" altLang="de-DE" sz="1800" dirty="0" smtClean="0">
                <a:latin typeface="+mn-lt"/>
              </a:rPr>
              <a:t>der um 134o bestehenden Siedlungen wüst geworden waren.</a:t>
            </a:r>
            <a:br>
              <a:rPr lang="de-DE" altLang="de-DE" sz="1800" dirty="0" smtClean="0">
                <a:latin typeface="+mn-lt"/>
              </a:rPr>
            </a:br>
            <a:r>
              <a:rPr lang="de-DE" altLang="de-DE" sz="1800" dirty="0" smtClean="0">
                <a:latin typeface="+mn-lt"/>
              </a:rPr>
              <a:t>Nach </a:t>
            </a:r>
            <a:r>
              <a:rPr lang="de-DE" altLang="de-DE" sz="1800" dirty="0" err="1" smtClean="0">
                <a:latin typeface="+mn-lt"/>
              </a:rPr>
              <a:t>Scharlau</a:t>
            </a:r>
            <a:r>
              <a:rPr lang="de-DE" altLang="de-DE" sz="1800" dirty="0" smtClean="0">
                <a:latin typeface="+mn-lt"/>
              </a:rPr>
              <a:t> sind in Hessen mehr als 5o Prozent der</a:t>
            </a:r>
            <a:br>
              <a:rPr lang="de-DE" altLang="de-DE" sz="1800" dirty="0" smtClean="0">
                <a:latin typeface="+mn-lt"/>
              </a:rPr>
            </a:br>
            <a:r>
              <a:rPr lang="de-DE" altLang="de-DE" sz="1800" dirty="0" smtClean="0">
                <a:latin typeface="+mn-lt"/>
              </a:rPr>
              <a:t>bis zum Hochmittelalter als bestehend genannten Orte</a:t>
            </a:r>
            <a:br>
              <a:rPr lang="de-DE" altLang="de-DE" sz="1800" dirty="0" smtClean="0">
                <a:latin typeface="+mn-lt"/>
              </a:rPr>
            </a:br>
            <a:r>
              <a:rPr lang="de-DE" altLang="de-DE" sz="1800" dirty="0" smtClean="0">
                <a:latin typeface="+mn-lt"/>
              </a:rPr>
              <a:t>zu Beginn der Neuzeit, im 16. Jahrhundert, nicht mehr</a:t>
            </a:r>
            <a:br>
              <a:rPr lang="de-DE" altLang="de-DE" sz="1800" dirty="0" smtClean="0">
                <a:latin typeface="+mn-lt"/>
              </a:rPr>
            </a:br>
            <a:r>
              <a:rPr lang="de-DE" altLang="de-DE" sz="1800" dirty="0" smtClean="0">
                <a:latin typeface="+mn-lt"/>
              </a:rPr>
              <a:t>vorhanden und von ihren Bewohnern aufgegeben wurden.</a:t>
            </a:r>
            <a:br>
              <a:rPr lang="de-DE" altLang="de-DE" sz="1800" dirty="0" smtClean="0">
                <a:latin typeface="+mn-lt"/>
              </a:rPr>
            </a:br>
            <a:r>
              <a:rPr lang="de-DE" altLang="de-DE" sz="1800" dirty="0" smtClean="0">
                <a:latin typeface="+mn-lt"/>
              </a:rPr>
              <a:t>Auf Grund der vorliegenden Forschungsergebnisse wird in </a:t>
            </a:r>
            <a:r>
              <a:rPr lang="de-DE" altLang="de-DE" sz="1800" dirty="0" err="1" smtClean="0">
                <a:latin typeface="+mn-lt"/>
              </a:rPr>
              <a:t>Lit</a:t>
            </a:r>
            <a:r>
              <a:rPr lang="de-DE" altLang="de-DE" sz="1800" dirty="0" smtClean="0">
                <a:latin typeface="+mn-lt"/>
              </a:rPr>
              <a:t>. Nr. 7 als ungefährer Beginn des spätmittelalterlichen Wüstungsprozesses die Mitte des 14. Jahrhunderts angenommen. Auch das bestätigen die Quellen, die nach den Beginn des genannten Zeitraumes für die Siedlungen innerhalb der hiesigen Gemarkung immer spärlicher werden.</a:t>
            </a:r>
            <a:br>
              <a:rPr lang="de-DE" altLang="de-DE" sz="1800" dirty="0" smtClean="0">
                <a:latin typeface="+mn-lt"/>
              </a:rPr>
            </a:br>
            <a:r>
              <a:rPr lang="de-DE" altLang="de-DE" sz="1800" dirty="0" smtClean="0">
                <a:latin typeface="+mn-lt"/>
              </a:rPr>
              <a:t>Sechs der sieben wüst gewordenen Orte werden seit 1562 nicht mehr urkundlich erwähnt, </a:t>
            </a:r>
          </a:p>
        </p:txBody>
      </p:sp>
      <p:sp>
        <p:nvSpPr>
          <p:cNvPr id="614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2FD614F-DB63-4198-AB21-434E790B55B2}" type="slidenum">
              <a:rPr lang="de-DE" altLang="de-DE" sz="1400" smtClean="0">
                <a:latin typeface="Arial" panose="020B0604020202020204" pitchFamily="34" charset="0"/>
              </a:rPr>
              <a:pPr>
                <a:spcBef>
                  <a:spcPct val="0"/>
                </a:spcBef>
                <a:buFontTx/>
                <a:buNone/>
              </a:pPr>
              <a:t>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2336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549275" y="225425"/>
            <a:ext cx="5759450" cy="8101013"/>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Nach den mir bekannt gewordenen Quellen bestand nur </a:t>
            </a:r>
            <a:r>
              <a:rPr lang="de-DE" altLang="de-DE" sz="1800" dirty="0" err="1" smtClean="0">
                <a:latin typeface="Times New Roman" panose="02020603050405020304" pitchFamily="18" charset="0"/>
                <a:cs typeface="Times New Roman" panose="02020603050405020304" pitchFamily="18" charset="0"/>
              </a:rPr>
              <a:t>Rischedehusen</a:t>
            </a:r>
            <a:r>
              <a:rPr lang="de-DE" altLang="de-DE" sz="1800" dirty="0" smtClean="0">
                <a:latin typeface="Times New Roman" panose="02020603050405020304" pitchFamily="18" charset="0"/>
                <a:cs typeface="Times New Roman" panose="02020603050405020304" pitchFamily="18" charset="0"/>
              </a:rPr>
              <a:t> - so wurde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1556 genannt - noch in der 1. Hälfte des 15. Jahrhunderts. im Güterverzeichnis des Klosters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kommt es im Jahre 1416 vor: Item </a:t>
            </a:r>
            <a:r>
              <a:rPr lang="de-DE" altLang="de-DE" sz="1800" dirty="0" err="1" smtClean="0">
                <a:latin typeface="Times New Roman" panose="02020603050405020304" pitchFamily="18" charset="0"/>
                <a:cs typeface="Times New Roman" panose="02020603050405020304" pitchFamily="18" charset="0"/>
              </a:rPr>
              <a:t>to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Rischenhusen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hebbe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my</a:t>
            </a:r>
            <a:r>
              <a:rPr lang="de-DE" altLang="de-DE" sz="1800" dirty="0" smtClean="0">
                <a:latin typeface="Times New Roman" panose="02020603050405020304" pitchFamily="18" charset="0"/>
                <a:cs typeface="Times New Roman" panose="02020603050405020304" pitchFamily="18" charset="0"/>
              </a:rPr>
              <a:t> III </a:t>
            </a:r>
            <a:r>
              <a:rPr lang="de-DE" altLang="de-DE" sz="1800" dirty="0" err="1" smtClean="0">
                <a:latin typeface="Times New Roman" panose="02020603050405020304" pitchFamily="18" charset="0"/>
                <a:cs typeface="Times New Roman" panose="02020603050405020304" pitchFamily="18" charset="0"/>
              </a:rPr>
              <a:t>hove</a:t>
            </a:r>
            <a:r>
              <a:rPr lang="de-DE" altLang="de-DE" sz="1800" dirty="0" smtClean="0">
                <a:latin typeface="Times New Roman" panose="02020603050405020304" pitchFamily="18" charset="0"/>
                <a:cs typeface="Times New Roman" panose="02020603050405020304" pitchFamily="18" charset="0"/>
              </a:rPr>
              <a:t>. 1526 wird es, nach Varnhagen, als "Wüstung </a:t>
            </a:r>
            <a:r>
              <a:rPr lang="de-DE" altLang="de-DE" sz="1800" dirty="0" err="1" smtClean="0">
                <a:latin typeface="Times New Roman" panose="02020603050405020304" pitchFamily="18" charset="0"/>
                <a:cs typeface="Times New Roman" panose="02020603050405020304" pitchFamily="18" charset="0"/>
              </a:rPr>
              <a:t>Rissingausen</a:t>
            </a:r>
            <a:r>
              <a:rPr lang="de-DE" altLang="de-DE" sz="1800" dirty="0" smtClean="0">
                <a:latin typeface="Times New Roman" panose="02020603050405020304" pitchFamily="18" charset="0"/>
                <a:cs typeface="Times New Roman" panose="02020603050405020304" pitchFamily="18" charset="0"/>
              </a:rPr>
              <a:t>“ bezeichnet. Der Siedlungsschwund des 14. und 15. Jahrhunderts ist in unserer Gemarkung ebenso wie in Nordwaldeck von um­fangreichen Flurwüstungen begleitet. Die Orte </a:t>
            </a:r>
            <a:r>
              <a:rPr lang="de-DE" altLang="de-DE" sz="1800" dirty="0" err="1" smtClean="0">
                <a:latin typeface="Times New Roman" panose="02020603050405020304" pitchFamily="18" charset="0"/>
                <a:cs typeface="Times New Roman" panose="02020603050405020304" pitchFamily="18" charset="0"/>
              </a:rPr>
              <a:t>Aldenhagen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Schiebenscheid</a:t>
            </a:r>
            <a:r>
              <a:rPr lang="de-DE" altLang="de-DE" sz="1800" dirty="0" smtClean="0">
                <a:latin typeface="Times New Roman" panose="02020603050405020304" pitchFamily="18" charset="0"/>
                <a:cs typeface="Times New Roman" panose="02020603050405020304" pitchFamily="18" charset="0"/>
              </a:rPr>
              <a:t> sind zu Beginn der frühen Neuzeit als totale Wüstungen anzusehen. Die Siedlungen sind von den Bewohnern aufgegeben und die Felder nicht mehr bebaut worden. Nach der </a:t>
            </a:r>
            <a:r>
              <a:rPr lang="de-DE" altLang="de-DE" sz="1800" dirty="0" err="1" smtClean="0">
                <a:latin typeface="Times New Roman" panose="02020603050405020304" pitchFamily="18" charset="0"/>
                <a:cs typeface="Times New Roman" panose="02020603050405020304" pitchFamily="18" charset="0"/>
              </a:rPr>
              <a:t>Grensbeschreibung</a:t>
            </a:r>
            <a:r>
              <a:rPr lang="de-DE" altLang="de-DE" sz="1800" dirty="0" smtClean="0">
                <a:latin typeface="Times New Roman" panose="02020603050405020304" pitchFamily="18" charset="0"/>
                <a:cs typeface="Times New Roman" panose="02020603050405020304" pitchFamily="18" charset="0"/>
              </a:rPr>
              <a:t> von 1567 und der Gemarkungskarte aus des 17.Jahrhundert wird der Alte Hagen als Laubwald genutzt. Das </a:t>
            </a:r>
            <a:r>
              <a:rPr lang="de-DE" altLang="de-DE" sz="1800" dirty="0" err="1" smtClean="0">
                <a:latin typeface="Times New Roman" panose="02020603050405020304" pitchFamily="18" charset="0"/>
                <a:cs typeface="Times New Roman" panose="02020603050405020304" pitchFamily="18" charset="0"/>
              </a:rPr>
              <a:t>Schiebenscheid</a:t>
            </a:r>
            <a:r>
              <a:rPr lang="de-DE" altLang="de-DE" sz="1800" dirty="0" smtClean="0">
                <a:latin typeface="Times New Roman" panose="02020603050405020304" pitchFamily="18" charset="0"/>
                <a:cs typeface="Times New Roman" panose="02020603050405020304" pitchFamily="18" charset="0"/>
              </a:rPr>
              <a:t> ist Birkenniederwald, z.T. </a:t>
            </a:r>
            <a:r>
              <a:rPr lang="de-DE" altLang="de-DE" sz="1800" dirty="0" err="1" smtClean="0">
                <a:latin typeface="Times New Roman" panose="02020603050405020304" pitchFamily="18" charset="0"/>
                <a:cs typeface="Times New Roman" panose="02020603050405020304" pitchFamily="18" charset="0"/>
              </a:rPr>
              <a:t>vereinselt</a:t>
            </a:r>
            <a:r>
              <a:rPr lang="de-DE" altLang="de-DE" sz="1800" dirty="0" smtClean="0">
                <a:latin typeface="Times New Roman" panose="02020603050405020304" pitchFamily="18" charset="0"/>
                <a:cs typeface="Times New Roman" panose="02020603050405020304" pitchFamily="18" charset="0"/>
              </a:rPr>
              <a:t> von Eichen und Buchen durchsetzt.</a:t>
            </a:r>
            <a:br>
              <a:rPr lang="de-DE" altLang="de-DE" sz="1800" dirty="0" smtClean="0">
                <a:latin typeface="Times New Roman" panose="02020603050405020304" pitchFamily="18" charset="0"/>
                <a:cs typeface="Times New Roman" panose="02020603050405020304" pitchFamily="18" charset="0"/>
              </a:rPr>
            </a:br>
            <a:r>
              <a:rPr lang="de-DE" altLang="de-DE" sz="1800" dirty="0" err="1" smtClean="0">
                <a:latin typeface="Times New Roman" panose="02020603050405020304" pitchFamily="18" charset="0"/>
                <a:cs typeface="Times New Roman" panose="02020603050405020304" pitchFamily="18" charset="0"/>
              </a:rPr>
              <a:t>Ortswüstungsn</a:t>
            </a:r>
            <a:r>
              <a:rPr lang="de-DE" altLang="de-DE" sz="1800" dirty="0" smtClean="0">
                <a:latin typeface="Times New Roman" panose="02020603050405020304" pitchFamily="18" charset="0"/>
                <a:cs typeface="Times New Roman" panose="02020603050405020304" pitchFamily="18" charset="0"/>
              </a:rPr>
              <a:t> mit partiellen Flurwüstungen sind </a:t>
            </a:r>
            <a:r>
              <a:rPr lang="de-DE" altLang="de-DE" sz="1800" dirty="0" err="1" smtClean="0">
                <a:latin typeface="Times New Roman" panose="02020603050405020304" pitchFamily="18" charset="0"/>
                <a:cs typeface="Times New Roman" panose="02020603050405020304" pitchFamily="18" charset="0"/>
              </a:rPr>
              <a:t>Rissing</a:t>
            </a:r>
            <a:r>
              <a:rPr lang="de-DE" altLang="de-DE" sz="1800" dirty="0" smtClean="0">
                <a:latin typeface="Times New Roman" panose="02020603050405020304" pitchFamily="18" charset="0"/>
                <a:cs typeface="Times New Roman" panose="02020603050405020304" pitchFamily="18" charset="0"/>
              </a:rPr>
              <a:t>-hausen,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Eltrichhausen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Brüninghausenund</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Die Fluren </a:t>
            </a:r>
            <a:r>
              <a:rPr lang="de-DE" altLang="de-DE" sz="1800" dirty="0" err="1" smtClean="0">
                <a:latin typeface="Times New Roman" panose="02020603050405020304" pitchFamily="18" charset="0"/>
                <a:cs typeface="Times New Roman" panose="02020603050405020304" pitchFamily="18" charset="0"/>
              </a:rPr>
              <a:t>Rissinghausens</a:t>
            </a:r>
            <a:r>
              <a:rPr lang="de-DE" altLang="de-DE" sz="1800" dirty="0" smtClean="0">
                <a:latin typeface="Times New Roman" panose="02020603050405020304" pitchFamily="18" charset="0"/>
                <a:cs typeface="Times New Roman" panose="02020603050405020304" pitchFamily="18" charset="0"/>
              </a:rPr>
              <a:t>, an der </a:t>
            </a:r>
            <a:r>
              <a:rPr lang="de-DE" altLang="de-DE" sz="1800" dirty="0" err="1" smtClean="0">
                <a:latin typeface="Times New Roman" panose="02020603050405020304" pitchFamily="18" charset="0"/>
                <a:cs typeface="Times New Roman" panose="02020603050405020304" pitchFamily="18" charset="0"/>
              </a:rPr>
              <a:t>Elmecke</a:t>
            </a:r>
            <a:r>
              <a:rPr lang="de-DE" altLang="de-DE" sz="1800" dirty="0" smtClean="0">
                <a:latin typeface="Times New Roman" panose="02020603050405020304" pitchFamily="18" charset="0"/>
                <a:cs typeface="Times New Roman" panose="02020603050405020304" pitchFamily="18" charset="0"/>
              </a:rPr>
              <a:t>, am Stephansborn und am Lämmergraben, im Honigflecken an der Sauren Seite bis zum Mönchsbruch hin weisen noch im 16. und 17. Jahrhundert größtenteils Birkenniederwald auf, der von einzelnen, zerstreut liegenden Ackerparzellen durchsetzt war. Selbst in der fruchtbarsten Flur der Gemarkung, auf dem Röhr, waren am Ende des 17. Jahrhunderts noch 15 1/4 Waldmorgen Birkenniederwald zu finden. </a:t>
            </a:r>
          </a:p>
        </p:txBody>
      </p:sp>
      <p:sp>
        <p:nvSpPr>
          <p:cNvPr id="717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11C124-350F-456E-9003-347B39F04ED8}" type="slidenum">
              <a:rPr lang="de-DE" altLang="de-DE" sz="1400" smtClean="0">
                <a:latin typeface="Arial" panose="020B0604020202020204" pitchFamily="34" charset="0"/>
              </a:rPr>
              <a:pPr>
                <a:spcBef>
                  <a:spcPct val="0"/>
                </a:spcBef>
                <a:buFontTx/>
                <a:buNone/>
              </a:pPr>
              <a:t>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64509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49275" y="179388"/>
            <a:ext cx="5903913" cy="7921625"/>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Nach dem Salbuch aus dem Jahre 1568 wird ein sogen. </a:t>
            </a:r>
            <a:r>
              <a:rPr lang="de-DE" altLang="de-DE" sz="1800" dirty="0" err="1">
                <a:latin typeface="Times New Roman" panose="02020603050405020304" pitchFamily="18" charset="0"/>
                <a:cs typeface="Times New Roman" panose="02020603050405020304" pitchFamily="18" charset="0"/>
              </a:rPr>
              <a:t>Rischkartshäuser</a:t>
            </a:r>
            <a:r>
              <a:rPr lang="de-DE" altLang="de-DE" sz="1800" dirty="0">
                <a:latin typeface="Times New Roman" panose="02020603050405020304" pitchFamily="18" charset="0"/>
                <a:cs typeface="Times New Roman" panose="02020603050405020304" pitchFamily="18" charset="0"/>
              </a:rPr>
              <a:t> Hof von einem Henne Senger, Ackermann aus Höringhausen, </a:t>
            </a:r>
            <a:r>
              <a:rPr lang="de-DE" altLang="de-DE" sz="1800" dirty="0" err="1">
                <a:latin typeface="Times New Roman" panose="02020603050405020304" pitchFamily="18" charset="0"/>
                <a:cs typeface="Times New Roman" panose="02020603050405020304" pitchFamily="18" charset="0"/>
              </a:rPr>
              <a:t>befrüchtiget</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Wohnplatz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ist 1568 mit Sicherheit als unbewohnt anzusehen. Im vorgenannten Inventarium werden „5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Höfe" aufgeführt und die Lage ihrer Ländereien eingehend beschrieben. Sie waren "</a:t>
            </a:r>
            <a:r>
              <a:rPr lang="de-DE" altLang="de-DE" sz="1800" dirty="0" err="1" smtClean="0">
                <a:latin typeface="Times New Roman" panose="02020603050405020304" pitchFamily="18" charset="0"/>
                <a:cs typeface="Times New Roman" panose="02020603050405020304" pitchFamily="18" charset="0"/>
              </a:rPr>
              <a:t>umb</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wüstung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wammerkaußen</a:t>
            </a:r>
            <a:r>
              <a:rPr lang="de-DE" altLang="de-DE" sz="1800" dirty="0" smtClean="0">
                <a:latin typeface="Times New Roman" panose="02020603050405020304" pitchFamily="18" charset="0"/>
                <a:cs typeface="Times New Roman" panose="02020603050405020304" pitchFamily="18" charset="0"/>
              </a:rPr>
              <a:t> gelegen“. Die 5 Höfe werden von den Ackerleuten </a:t>
            </a:r>
            <a:r>
              <a:rPr lang="de-DE" altLang="de-DE" sz="1800" dirty="0" err="1" smtClean="0">
                <a:latin typeface="Times New Roman" panose="02020603050405020304" pitchFamily="18" charset="0"/>
                <a:cs typeface="Times New Roman" panose="02020603050405020304" pitchFamily="18" charset="0"/>
              </a:rPr>
              <a:t>Hunold</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Eckenhans</a:t>
            </a:r>
            <a:r>
              <a:rPr lang="de-DE" altLang="de-DE" sz="1800" dirty="0" smtClean="0">
                <a:latin typeface="Times New Roman" panose="02020603050405020304" pitchFamily="18" charset="0"/>
                <a:cs typeface="Times New Roman" panose="02020603050405020304" pitchFamily="18" charset="0"/>
              </a:rPr>
              <a:t>, Conrad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Wilhelm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Johann </a:t>
            </a:r>
            <a:r>
              <a:rPr lang="de-DE" altLang="de-DE" sz="1800" dirty="0" err="1" smtClean="0">
                <a:latin typeface="Times New Roman" panose="02020603050405020304" pitchFamily="18" charset="0"/>
                <a:cs typeface="Times New Roman" panose="02020603050405020304" pitchFamily="18" charset="0"/>
              </a:rPr>
              <a:t>Göbbeln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Ricell</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Adolff</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befrüchtiget</a:t>
            </a:r>
            <a:r>
              <a:rPr lang="de-DE" altLang="de-DE" sz="1800" dirty="0" smtClean="0">
                <a:latin typeface="Times New Roman" panose="02020603050405020304" pitchFamily="18" charset="0"/>
                <a:cs typeface="Times New Roman" panose="02020603050405020304" pitchFamily="18" charset="0"/>
              </a:rPr>
              <a:t>. Zusätzlich wird noch der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Kirchenhof“ aufgeführt, den der Ackermann Johann Peters </a:t>
            </a:r>
            <a:r>
              <a:rPr lang="de-DE" altLang="de-DE" sz="1800" dirty="0" err="1" smtClean="0">
                <a:latin typeface="Times New Roman" panose="02020603050405020304" pitchFamily="18" charset="0"/>
                <a:cs typeface="Times New Roman" panose="02020603050405020304" pitchFamily="18" charset="0"/>
              </a:rPr>
              <a:t>befrüchtigt</a:t>
            </a:r>
            <a:r>
              <a:rPr lang="de-DE" altLang="de-DE" sz="1800" dirty="0" smtClean="0">
                <a:latin typeface="Times New Roman" panose="02020603050405020304" pitchFamily="18" charset="0"/>
                <a:cs typeface="Times New Roman" panose="02020603050405020304" pitchFamily="18" charset="0"/>
              </a:rPr>
              <a:t>. Alle genannten Ackerleute waren in Höringhausen wohnhaft.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Auch </a:t>
            </a:r>
            <a:r>
              <a:rPr lang="de-DE" altLang="de-DE" sz="1800" dirty="0" err="1" smtClean="0">
                <a:latin typeface="Times New Roman" panose="02020603050405020304" pitchFamily="18" charset="0"/>
                <a:cs typeface="Times New Roman" panose="02020603050405020304" pitchFamily="18" charset="0"/>
              </a:rPr>
              <a:t>Eltrichhausen</a:t>
            </a:r>
            <a:r>
              <a:rPr lang="de-DE" altLang="de-DE" sz="1800" dirty="0" smtClean="0">
                <a:latin typeface="Times New Roman" panose="02020603050405020304" pitchFamily="18" charset="0"/>
                <a:cs typeface="Times New Roman" panose="02020603050405020304" pitchFamily="18" charset="0"/>
              </a:rPr>
              <a:t>, Brüninghausen und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waren zu Ortswüstungen mit partiellen Flurwüstungen geworden. Am </a:t>
            </a:r>
            <a:r>
              <a:rPr lang="de-DE" altLang="de-DE" sz="1800" dirty="0" err="1" smtClean="0">
                <a:latin typeface="Times New Roman" panose="02020603050405020304" pitchFamily="18" charset="0"/>
                <a:cs typeface="Times New Roman" panose="02020603050405020304" pitchFamily="18" charset="0"/>
              </a:rPr>
              <a:t>Eltrichhauser</a:t>
            </a:r>
            <a:r>
              <a:rPr lang="de-DE" altLang="de-DE" sz="1800" dirty="0" smtClean="0">
                <a:latin typeface="Times New Roman" panose="02020603050405020304" pitchFamily="18" charset="0"/>
                <a:cs typeface="Times New Roman" panose="02020603050405020304" pitchFamily="18" charset="0"/>
              </a:rPr>
              <a:t> Teich, heute nicht mehr vorhanden, und um den wüst gewordenen Wohnplatz Brüninghausen zogen sich Birkenniederwälder hin. Dazwischen lagen einige Ackerparzellen. Die zu den Wüstungen gehörenden Fluren sind im einzelnen nicht mehr bekannt, ebenso kann auch die Lage von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nur vermutet werden. Der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in den Urkunden auch Rudolf- oder </a:t>
            </a:r>
            <a:r>
              <a:rPr lang="de-DE" altLang="de-DE" sz="1800" dirty="0" err="1" smtClean="0">
                <a:latin typeface="Times New Roman" panose="02020603050405020304" pitchFamily="18" charset="0"/>
                <a:cs typeface="Times New Roman" panose="02020603050405020304" pitchFamily="18" charset="0"/>
              </a:rPr>
              <a:t>Lülbeshagen</a:t>
            </a:r>
            <a:r>
              <a:rPr lang="de-DE" altLang="de-DE" sz="1800" dirty="0" smtClean="0">
                <a:latin typeface="Times New Roman" panose="02020603050405020304" pitchFamily="18" charset="0"/>
                <a:cs typeface="Times New Roman" panose="02020603050405020304" pitchFamily="18" charset="0"/>
              </a:rPr>
              <a:t> genannt, ortsüblich »</a:t>
            </a:r>
            <a:r>
              <a:rPr lang="de-DE" altLang="de-DE" sz="1800" dirty="0" err="1" smtClean="0">
                <a:latin typeface="Times New Roman" panose="02020603050405020304" pitchFamily="18" charset="0"/>
                <a:cs typeface="Times New Roman" panose="02020603050405020304" pitchFamily="18" charset="0"/>
              </a:rPr>
              <a:t>Wülweshagen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Wolfshagen</a:t>
            </a:r>
            <a:r>
              <a:rPr lang="de-DE" altLang="de-DE" sz="1800" dirty="0" smtClean="0">
                <a:latin typeface="Times New Roman" panose="02020603050405020304" pitchFamily="18" charset="0"/>
                <a:cs typeface="Times New Roman" panose="02020603050405020304" pitchFamily="18" charset="0"/>
              </a:rPr>
              <a:t>), wies im 16. und 17. Jahrhundert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t>
            </a:r>
            <a:r>
              <a:rPr lang="de-DE" altLang="de-DE" sz="1800" dirty="0" err="1" smtClean="0">
                <a:latin typeface="Times New Roman" panose="02020603050405020304" pitchFamily="18" charset="0"/>
                <a:cs typeface="Times New Roman" panose="02020603050405020304" pitchFamily="18" charset="0"/>
              </a:rPr>
              <a:t>Waltung</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Puschwerk</a:t>
            </a:r>
            <a:r>
              <a:rPr lang="de-DE" altLang="de-DE" sz="1800" dirty="0" smtClean="0">
                <a:latin typeface="Times New Roman" panose="02020603050405020304" pitchFamily="18" charset="0"/>
                <a:cs typeface="Times New Roman" panose="02020603050405020304" pitchFamily="18" charset="0"/>
              </a:rPr>
              <a:t>“ auf. Der untere Teil wurde als</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Waldweide genutzt, Die Gemarkungskarte zeigt Birkenniederwald. Ob die beiden "wüsten Teiche“ am  nördlichen und nordöstlichen Waldrand auf eine Siedlung schließen lassen? Sollten die sogen „</a:t>
            </a:r>
            <a:r>
              <a:rPr lang="de-DE" altLang="de-DE" sz="1800" dirty="0" err="1" smtClean="0">
                <a:latin typeface="Times New Roman" panose="02020603050405020304" pitchFamily="18" charset="0"/>
                <a:cs typeface="Times New Roman" panose="02020603050405020304" pitchFamily="18" charset="0"/>
              </a:rPr>
              <a:t>Dreibörne</a:t>
            </a:r>
            <a:r>
              <a:rPr lang="de-DE" altLang="de-DE" sz="1800" dirty="0" smtClean="0">
                <a:latin typeface="Times New Roman" panose="02020603050405020304" pitchFamily="18" charset="0"/>
                <a:cs typeface="Times New Roman" panose="02020603050405020304" pitchFamily="18" charset="0"/>
              </a:rPr>
              <a:t>“ die Lage der Ortswüstung anzeigen? </a:t>
            </a: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0B03696-BC3F-44B1-98F6-2289270EDBD7}" type="slidenum">
              <a:rPr lang="de-DE" altLang="de-DE" sz="1400" smtClean="0">
                <a:latin typeface="Arial" panose="020B0604020202020204" pitchFamily="34" charset="0"/>
              </a:rPr>
              <a:pPr>
                <a:spcBef>
                  <a:spcPct val="0"/>
                </a:spcBef>
                <a:buFontTx/>
                <a:buNone/>
              </a:pPr>
              <a:t>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4815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49275" y="179388"/>
            <a:ext cx="5903913" cy="8561841"/>
          </a:xfrm>
        </p:spPr>
        <p:txBody>
          <a:bodyPr anchor="t">
            <a:noAutofit/>
          </a:bodyPr>
          <a:lstStyle/>
          <a:p>
            <a:pPr algn="l">
              <a:defRPr/>
            </a:pPr>
            <a:r>
              <a:rPr lang="de-DE" altLang="de-DE" sz="1800" dirty="0" smtClean="0">
                <a:latin typeface="Times New Roman" panose="02020603050405020304" pitchFamily="18" charset="0"/>
                <a:cs typeface="Times New Roman" panose="02020603050405020304" pitchFamily="18" charset="0"/>
              </a:rPr>
              <a:t>Der Wohnplatz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ist 1568 mit Sicherheit als unbewohnt anzusehen. Im vorgenannten Inventarium werden „5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Höfe" aufgeführt und die Lage ihrer Ländereien eingehend beschrieben. Sie waren "</a:t>
            </a:r>
            <a:r>
              <a:rPr lang="de-DE" altLang="de-DE" sz="1800" dirty="0" err="1" smtClean="0">
                <a:latin typeface="Times New Roman" panose="02020603050405020304" pitchFamily="18" charset="0"/>
                <a:cs typeface="Times New Roman" panose="02020603050405020304" pitchFamily="18" charset="0"/>
              </a:rPr>
              <a:t>umb</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wüstung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wammerkaußen</a:t>
            </a:r>
            <a:r>
              <a:rPr lang="de-DE" altLang="de-DE" sz="1800" dirty="0" smtClean="0">
                <a:latin typeface="Times New Roman" panose="02020603050405020304" pitchFamily="18" charset="0"/>
                <a:cs typeface="Times New Roman" panose="02020603050405020304" pitchFamily="18" charset="0"/>
              </a:rPr>
              <a:t> gelegen“. Die 5 Höfe werden von den Ackerleuten </a:t>
            </a:r>
            <a:r>
              <a:rPr lang="de-DE" altLang="de-DE" sz="1800" dirty="0" err="1" smtClean="0">
                <a:latin typeface="Times New Roman" panose="02020603050405020304" pitchFamily="18" charset="0"/>
                <a:cs typeface="Times New Roman" panose="02020603050405020304" pitchFamily="18" charset="0"/>
              </a:rPr>
              <a:t>Hunold</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Eckenhans</a:t>
            </a:r>
            <a:r>
              <a:rPr lang="de-DE" altLang="de-DE" sz="1800" dirty="0" smtClean="0">
                <a:latin typeface="Times New Roman" panose="02020603050405020304" pitchFamily="18" charset="0"/>
                <a:cs typeface="Times New Roman" panose="02020603050405020304" pitchFamily="18" charset="0"/>
              </a:rPr>
              <a:t>, Conrad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Wilhelm </a:t>
            </a:r>
            <a:r>
              <a:rPr lang="de-DE" altLang="de-DE" sz="1800" dirty="0" err="1" smtClean="0">
                <a:latin typeface="Times New Roman" panose="02020603050405020304" pitchFamily="18" charset="0"/>
                <a:cs typeface="Times New Roman" panose="02020603050405020304" pitchFamily="18" charset="0"/>
              </a:rPr>
              <a:t>Fißeler</a:t>
            </a:r>
            <a:r>
              <a:rPr lang="de-DE" altLang="de-DE" sz="1800" dirty="0" smtClean="0">
                <a:latin typeface="Times New Roman" panose="02020603050405020304" pitchFamily="18" charset="0"/>
                <a:cs typeface="Times New Roman" panose="02020603050405020304" pitchFamily="18" charset="0"/>
              </a:rPr>
              <a:t>, Johann </a:t>
            </a:r>
            <a:r>
              <a:rPr lang="de-DE" altLang="de-DE" sz="1800" dirty="0" err="1" smtClean="0">
                <a:latin typeface="Times New Roman" panose="02020603050405020304" pitchFamily="18" charset="0"/>
                <a:cs typeface="Times New Roman" panose="02020603050405020304" pitchFamily="18" charset="0"/>
              </a:rPr>
              <a:t>Göbbeln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Ricell</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Adolff</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befrüchtiget</a:t>
            </a:r>
            <a:r>
              <a:rPr lang="de-DE" altLang="de-DE" sz="1800" dirty="0" smtClean="0">
                <a:latin typeface="Times New Roman" panose="02020603050405020304" pitchFamily="18" charset="0"/>
                <a:cs typeface="Times New Roman" panose="02020603050405020304" pitchFamily="18" charset="0"/>
              </a:rPr>
              <a:t>. Zusätzlich wird noch der "</a:t>
            </a:r>
            <a:r>
              <a:rPr lang="de-DE" altLang="de-DE" sz="1800" dirty="0" err="1" smtClean="0">
                <a:latin typeface="Times New Roman" panose="02020603050405020304" pitchFamily="18" charset="0"/>
                <a:cs typeface="Times New Roman" panose="02020603050405020304" pitchFamily="18" charset="0"/>
              </a:rPr>
              <a:t>Wammerkuser</a:t>
            </a:r>
            <a:r>
              <a:rPr lang="de-DE" altLang="de-DE" sz="1800" dirty="0" smtClean="0">
                <a:latin typeface="Times New Roman" panose="02020603050405020304" pitchFamily="18" charset="0"/>
                <a:cs typeface="Times New Roman" panose="02020603050405020304" pitchFamily="18" charset="0"/>
              </a:rPr>
              <a:t> Kirchenhof“ aufgeführt, den der Ackermann Johann Peters </a:t>
            </a:r>
            <a:r>
              <a:rPr lang="de-DE" altLang="de-DE" sz="1800" dirty="0" err="1" smtClean="0">
                <a:latin typeface="Times New Roman" panose="02020603050405020304" pitchFamily="18" charset="0"/>
                <a:cs typeface="Times New Roman" panose="02020603050405020304" pitchFamily="18" charset="0"/>
              </a:rPr>
              <a:t>befrüchtigt</a:t>
            </a:r>
            <a:r>
              <a:rPr lang="de-DE" altLang="de-DE" sz="1800" dirty="0" smtClean="0">
                <a:latin typeface="Times New Roman" panose="02020603050405020304" pitchFamily="18" charset="0"/>
                <a:cs typeface="Times New Roman" panose="02020603050405020304" pitchFamily="18" charset="0"/>
              </a:rPr>
              <a:t>. Alle genannten Ackerleute waren in Höringhausen wohnhaft.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Auch </a:t>
            </a:r>
            <a:r>
              <a:rPr lang="de-DE" altLang="de-DE" sz="1800" dirty="0" err="1" smtClean="0">
                <a:latin typeface="Times New Roman" panose="02020603050405020304" pitchFamily="18" charset="0"/>
                <a:cs typeface="Times New Roman" panose="02020603050405020304" pitchFamily="18" charset="0"/>
              </a:rPr>
              <a:t>Eltrichhausen</a:t>
            </a:r>
            <a:r>
              <a:rPr lang="de-DE" altLang="de-DE" sz="1800" dirty="0" smtClean="0">
                <a:latin typeface="Times New Roman" panose="02020603050405020304" pitchFamily="18" charset="0"/>
                <a:cs typeface="Times New Roman" panose="02020603050405020304" pitchFamily="18" charset="0"/>
              </a:rPr>
              <a:t>, Brüninghausen und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waren zu Ortswüstungen mit partiellen Flurwüstungen geworden. Am </a:t>
            </a:r>
            <a:r>
              <a:rPr lang="de-DE" altLang="de-DE" sz="1800" dirty="0" err="1" smtClean="0">
                <a:latin typeface="Times New Roman" panose="02020603050405020304" pitchFamily="18" charset="0"/>
                <a:cs typeface="Times New Roman" panose="02020603050405020304" pitchFamily="18" charset="0"/>
              </a:rPr>
              <a:t>Eltrichhauser</a:t>
            </a:r>
            <a:r>
              <a:rPr lang="de-DE" altLang="de-DE" sz="1800" dirty="0" smtClean="0">
                <a:latin typeface="Times New Roman" panose="02020603050405020304" pitchFamily="18" charset="0"/>
                <a:cs typeface="Times New Roman" panose="02020603050405020304" pitchFamily="18" charset="0"/>
              </a:rPr>
              <a:t> Teich, heute nicht mehr vorhanden, und um den wüst gewordenen Wohnplatz Brüninghausen zogen sich Birkenniederwälder hin. Dazwischen lagen einige Ackerparzellen. Die zu den Wüstungen gehörenden Fluren sind im einzelnen nicht mehr bekannt, ebenso kann auch die Lage von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nur vermutet werden. Der </a:t>
            </a:r>
            <a:r>
              <a:rPr lang="de-DE" altLang="de-DE" sz="1800" dirty="0" err="1" smtClean="0">
                <a:latin typeface="Times New Roman" panose="02020603050405020304" pitchFamily="18" charset="0"/>
                <a:cs typeface="Times New Roman" panose="02020603050405020304" pitchFamily="18" charset="0"/>
              </a:rPr>
              <a:t>Ludolfshagen</a:t>
            </a:r>
            <a:r>
              <a:rPr lang="de-DE" altLang="de-DE" sz="1800" dirty="0" smtClean="0">
                <a:latin typeface="Times New Roman" panose="02020603050405020304" pitchFamily="18" charset="0"/>
                <a:cs typeface="Times New Roman" panose="02020603050405020304" pitchFamily="18" charset="0"/>
              </a:rPr>
              <a:t>, in den Urkunden auch Rudolf- oder </a:t>
            </a:r>
            <a:r>
              <a:rPr lang="de-DE" altLang="de-DE" sz="1800" dirty="0" err="1" smtClean="0">
                <a:latin typeface="Times New Roman" panose="02020603050405020304" pitchFamily="18" charset="0"/>
                <a:cs typeface="Times New Roman" panose="02020603050405020304" pitchFamily="18" charset="0"/>
              </a:rPr>
              <a:t>Lülbeshagen</a:t>
            </a:r>
            <a:r>
              <a:rPr lang="de-DE" altLang="de-DE" sz="1800" dirty="0" smtClean="0">
                <a:latin typeface="Times New Roman" panose="02020603050405020304" pitchFamily="18" charset="0"/>
                <a:cs typeface="Times New Roman" panose="02020603050405020304" pitchFamily="18" charset="0"/>
              </a:rPr>
              <a:t> genannt, ortsüblich »</a:t>
            </a:r>
            <a:r>
              <a:rPr lang="de-DE" altLang="de-DE" sz="1800" dirty="0" err="1" smtClean="0">
                <a:latin typeface="Times New Roman" panose="02020603050405020304" pitchFamily="18" charset="0"/>
                <a:cs typeface="Times New Roman" panose="02020603050405020304" pitchFamily="18" charset="0"/>
              </a:rPr>
              <a:t>Wülweshagen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Wolfshagen</a:t>
            </a:r>
            <a:r>
              <a:rPr lang="de-DE" altLang="de-DE" sz="1800" dirty="0" smtClean="0">
                <a:latin typeface="Times New Roman" panose="02020603050405020304" pitchFamily="18" charset="0"/>
                <a:cs typeface="Times New Roman" panose="02020603050405020304" pitchFamily="18" charset="0"/>
              </a:rPr>
              <a:t>), wies im 16. und 17. Jahrhundert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t>
            </a:r>
            <a:r>
              <a:rPr lang="de-DE" altLang="de-DE" sz="1800" dirty="0" err="1" smtClean="0">
                <a:latin typeface="Times New Roman" panose="02020603050405020304" pitchFamily="18" charset="0"/>
                <a:cs typeface="Times New Roman" panose="02020603050405020304" pitchFamily="18" charset="0"/>
              </a:rPr>
              <a:t>Waltung</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Puschwerk</a:t>
            </a:r>
            <a:r>
              <a:rPr lang="de-DE" altLang="de-DE" sz="1800" dirty="0" smtClean="0">
                <a:latin typeface="Times New Roman" panose="02020603050405020304" pitchFamily="18" charset="0"/>
                <a:cs typeface="Times New Roman" panose="02020603050405020304" pitchFamily="18" charset="0"/>
              </a:rPr>
              <a:t>“ auf. Der untere Teil wurde als</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Waldweide genutzt, Die Gemarkungskarte zeigt Birkenniederwald. Ob die beiden "wüsten Teiche“ am  nördlichen und nordöstlichen Waldrand auf eine Siedlung schließen lassen? Sollten die sogen „</a:t>
            </a:r>
            <a:r>
              <a:rPr lang="de-DE" altLang="de-DE" sz="1800" dirty="0" err="1" smtClean="0">
                <a:latin typeface="Times New Roman" panose="02020603050405020304" pitchFamily="18" charset="0"/>
                <a:cs typeface="Times New Roman" panose="02020603050405020304" pitchFamily="18" charset="0"/>
              </a:rPr>
              <a:t>Dreibörne</a:t>
            </a:r>
            <a:r>
              <a:rPr lang="de-DE" altLang="de-DE" sz="1800" dirty="0" smtClean="0">
                <a:latin typeface="Times New Roman" panose="02020603050405020304" pitchFamily="18" charset="0"/>
                <a:cs typeface="Times New Roman" panose="02020603050405020304" pitchFamily="18" charset="0"/>
              </a:rPr>
              <a:t>“ die Lage der Ortswüstung anzeigen? Die Fragen bleiben offen.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Es ist nicht von der Hand au weisen,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Teile des </a:t>
            </a:r>
            <a:br>
              <a:rPr lang="de-DE" altLang="de-DE" sz="1800" dirty="0" smtClean="0">
                <a:latin typeface="Times New Roman" panose="02020603050405020304" pitchFamily="18" charset="0"/>
                <a:cs typeface="Times New Roman" panose="02020603050405020304" pitchFamily="18" charset="0"/>
              </a:rPr>
            </a:br>
            <a:r>
              <a:rPr lang="de-DE" altLang="de-DE" sz="1800" dirty="0" err="1" smtClean="0">
                <a:latin typeface="Times New Roman" panose="02020603050405020304" pitchFamily="18" charset="0"/>
                <a:cs typeface="Times New Roman" panose="02020603050405020304" pitchFamily="18" charset="0"/>
              </a:rPr>
              <a:t>Rudolfshagen</a:t>
            </a:r>
            <a:r>
              <a:rPr lang="de-DE" altLang="de-DE" sz="1800" dirty="0" smtClean="0">
                <a:latin typeface="Times New Roman" panose="02020603050405020304" pitchFamily="18" charset="0"/>
                <a:cs typeface="Times New Roman" panose="02020603050405020304" pitchFamily="18" charset="0"/>
              </a:rPr>
              <a:t> während des späten Mittelalters Ackerfluren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waren. An verschiedenen Stellen des Waldes sind zweifel-</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los Ackerraine schwach erkennbar. Ebenso zeugen Lesesteinhaufen von einstigem Ackerbau.</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921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2F2585-50A0-443B-B230-0243CABB6418}" type="slidenum">
              <a:rPr lang="de-DE" altLang="de-DE" sz="1400" smtClean="0">
                <a:latin typeface="Arial" panose="020B0604020202020204" pitchFamily="34" charset="0"/>
              </a:rPr>
              <a:pPr>
                <a:spcBef>
                  <a:spcPct val="0"/>
                </a:spcBef>
                <a:buFontTx/>
                <a:buNone/>
              </a:pPr>
              <a:t>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61099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49275" y="0"/>
            <a:ext cx="5759450" cy="8316913"/>
          </a:xfrm>
        </p:spPr>
        <p:txBody>
          <a:bodyPr anchor="t"/>
          <a:lstStyle/>
          <a:p>
            <a:pPr algn="l"/>
            <a:r>
              <a:rPr lang="de-DE" altLang="de-DE" sz="1800" b="1" dirty="0" smtClean="0"/>
              <a:t/>
            </a:r>
            <a:br>
              <a:rPr lang="de-DE" altLang="de-DE" sz="1800" b="1" dirty="0" smtClean="0"/>
            </a:br>
            <a:r>
              <a:rPr lang="de-DE" altLang="de-DE" sz="1800" b="1" dirty="0" smtClean="0">
                <a:latin typeface="Times New Roman" panose="02020603050405020304" pitchFamily="18" charset="0"/>
                <a:cs typeface="Times New Roman" panose="02020603050405020304" pitchFamily="18" charset="0"/>
              </a:rPr>
              <a:t>Eine Sage</a:t>
            </a:r>
            <a:br>
              <a:rPr lang="de-DE" altLang="de-DE" sz="1800" b="1"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Der Glockenborn in der Gemarkung Höringhausen</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Zwischen Höringhausen und </a:t>
            </a:r>
            <a:r>
              <a:rPr lang="de-DE" altLang="de-DE" sz="1800" dirty="0" err="1" smtClean="0">
                <a:latin typeface="Times New Roman" panose="02020603050405020304" pitchFamily="18" charset="0"/>
                <a:cs typeface="Times New Roman" panose="02020603050405020304" pitchFamily="18" charset="0"/>
              </a:rPr>
              <a:t>Strothe</a:t>
            </a:r>
            <a:r>
              <a:rPr lang="de-DE" altLang="de-DE" sz="1800" dirty="0" smtClean="0">
                <a:latin typeface="Times New Roman" panose="02020603050405020304" pitchFamily="18" charset="0"/>
                <a:cs typeface="Times New Roman" panose="02020603050405020304" pitchFamily="18" charset="0"/>
              </a:rPr>
              <a:t> liegt die Wüstung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An dieses Dorf erinnern die „</a:t>
            </a:r>
            <a:r>
              <a:rPr lang="de-DE" altLang="de-DE" sz="1800" dirty="0" err="1" smtClean="0">
                <a:latin typeface="Times New Roman" panose="02020603050405020304" pitchFamily="18" charset="0"/>
                <a:cs typeface="Times New Roman" panose="02020603050405020304" pitchFamily="18" charset="0"/>
              </a:rPr>
              <a:t>Wammerkäuser</a:t>
            </a:r>
            <a:r>
              <a:rPr lang="de-DE" altLang="de-DE" sz="1800" dirty="0" smtClean="0">
                <a:latin typeface="Times New Roman" panose="02020603050405020304" pitchFamily="18" charset="0"/>
                <a:cs typeface="Times New Roman" panose="02020603050405020304" pitchFamily="18" charset="0"/>
              </a:rPr>
              <a:t> Höfe" und* der Flurname „auf dem Kirchhof". Die Einwohner von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hatten eine Kirche gebaut, für die sie eine Glocke gießen ließen. Als sie fertig war, hängten die </a:t>
            </a:r>
            <a:r>
              <a:rPr lang="de-DE" altLang="de-DE" sz="1800" dirty="0" err="1" smtClean="0">
                <a:latin typeface="Times New Roman" panose="02020603050405020304" pitchFamily="18" charset="0"/>
                <a:cs typeface="Times New Roman" panose="02020603050405020304" pitchFamily="18" charset="0"/>
              </a:rPr>
              <a:t>Wammeringhäuser</a:t>
            </a:r>
            <a:r>
              <a:rPr lang="de-DE" altLang="de-DE" sz="1800" dirty="0" smtClean="0">
                <a:latin typeface="Times New Roman" panose="02020603050405020304" pitchFamily="18" charset="0"/>
                <a:cs typeface="Times New Roman" panose="02020603050405020304" pitchFamily="18" charset="0"/>
              </a:rPr>
              <a:t> sie im Glockenturm auf.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Am nächsten Sonntag sollte die Glocke getauft werden. Da aber der, Pfarrer plötzlich erkrankte, läuteten sie die neue Glocke ungetauft. Während des Läutens löste sie sich vom Glockenstuhl und flog in einem weiten Bogen zum Turme hinaus und bohrte sich so tief in den Erdboden hinein,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man sie nicht sehen konnte. Die Bauern holten Heubäume und banden sie aneinander, vermochten aber dennoch nicht die Glocke herauszuholen. Das Loch lief voll Wasser Die Bauern nannten hinfort diese Stelle den „Glockenborn".</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5651500"/>
            <a:ext cx="35687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feld 5"/>
          <p:cNvSpPr txBox="1">
            <a:spLocks noChangeArrowheads="1"/>
          </p:cNvSpPr>
          <p:nvPr/>
        </p:nvSpPr>
        <p:spPr bwMode="auto">
          <a:xfrm>
            <a:off x="549275" y="6732588"/>
            <a:ext cx="17795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400" u="none">
                <a:solidFill>
                  <a:schemeClr val="tx2"/>
                </a:solidFill>
                <a:latin typeface="Arial" panose="020B0604020202020204" pitchFamily="34" charset="0"/>
              </a:rPr>
              <a:t>So könnte der Glockenborn  ausgesehen haben </a:t>
            </a:r>
          </a:p>
        </p:txBody>
      </p:sp>
      <p:sp>
        <p:nvSpPr>
          <p:cNvPr id="1024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7E1089-EBAD-4629-8031-2C2027FF01AA}" type="slidenum">
              <a:rPr lang="de-DE" altLang="de-DE" sz="1400" smtClean="0">
                <a:latin typeface="Arial" panose="020B0604020202020204" pitchFamily="34" charset="0"/>
              </a:rPr>
              <a:pPr>
                <a:spcBef>
                  <a:spcPct val="0"/>
                </a:spcBef>
                <a:buFontTx/>
                <a:buNone/>
              </a:pPr>
              <a:t>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79071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eck 2"/>
          <p:cNvSpPr>
            <a:spLocks noChangeArrowheads="1"/>
          </p:cNvSpPr>
          <p:nvPr/>
        </p:nvSpPr>
        <p:spPr bwMode="auto">
          <a:xfrm>
            <a:off x="549275" y="0"/>
            <a:ext cx="58324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800" u="none" dirty="0">
                <a:solidFill>
                  <a:schemeClr val="tx2"/>
                </a:solidFill>
                <a:cs typeface="Times New Roman" panose="02020603050405020304" pitchFamily="18" charset="0"/>
              </a:rPr>
              <a:t>Die Ortschronik der Gemeinde Höringhausen wird im Pfarrhaus aufbewahrt. Sie wurde auf Anordnung der Regierung von Hessen – Darmstadt von </a:t>
            </a:r>
            <a:r>
              <a:rPr lang="de-DE" altLang="de-DE" sz="1800" u="none" dirty="0" err="1">
                <a:solidFill>
                  <a:schemeClr val="tx2"/>
                </a:solidFill>
                <a:cs typeface="Times New Roman" panose="02020603050405020304" pitchFamily="18" charset="0"/>
              </a:rPr>
              <a:t>Pfr</a:t>
            </a:r>
            <a:r>
              <a:rPr lang="de-DE" altLang="de-DE" sz="1800" u="none" dirty="0">
                <a:solidFill>
                  <a:schemeClr val="tx2"/>
                </a:solidFill>
                <a:cs typeface="Times New Roman" panose="02020603050405020304" pitchFamily="18" charset="0"/>
              </a:rPr>
              <a:t>. Scheuermann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( 1836 - 1867 ) begonnen und wird vom jeweiligen Pfarrer/</a:t>
            </a:r>
            <a:r>
              <a:rPr lang="de-DE" altLang="de-DE" sz="1800" u="none" dirty="0" err="1">
                <a:solidFill>
                  <a:schemeClr val="tx2"/>
                </a:solidFill>
                <a:cs typeface="Times New Roman" panose="02020603050405020304" pitchFamily="18" charset="0"/>
              </a:rPr>
              <a:t>inn</a:t>
            </a:r>
            <a:r>
              <a:rPr lang="de-DE" altLang="de-DE" sz="1800" u="none" dirty="0">
                <a:solidFill>
                  <a:schemeClr val="tx2"/>
                </a:solidFill>
                <a:cs typeface="Times New Roman" panose="02020603050405020304" pitchFamily="18" charset="0"/>
              </a:rPr>
              <a:t> weiter geführt. Die ersten, losen, handgeschriebenen Blätter mit der Geschichte bis 1862 wurden abgeschrieben von mir und Heinz </a:t>
            </a:r>
            <a:r>
              <a:rPr lang="de-DE" altLang="de-DE" sz="1800" u="none" dirty="0" err="1">
                <a:solidFill>
                  <a:schemeClr val="tx2"/>
                </a:solidFill>
                <a:cs typeface="Times New Roman" panose="02020603050405020304" pitchFamily="18" charset="0"/>
              </a:rPr>
              <a:t>Mettenheimer</a:t>
            </a:r>
            <a:r>
              <a:rPr lang="de-DE" altLang="de-DE" sz="1800" u="none" dirty="0">
                <a:solidFill>
                  <a:schemeClr val="tx2"/>
                </a:solidFill>
                <a:cs typeface="Times New Roman" panose="02020603050405020304" pitchFamily="18" charset="0"/>
              </a:rPr>
              <a:t>. Erna Stracke hat Hervorragendes für die Heimatforschung geleistet.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1960 bis1970 Jahren entstand ihre wissenschaftliche Hausarbeit : Wandlung der Siedlungs-, Wirtschafts- und Sozialstruktur in der Gemeinde Höringhausen im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18. und 19. Jahrhundert, </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herausgegeben 1971.</a:t>
            </a:r>
            <a:br>
              <a:rPr lang="de-DE" altLang="de-DE" sz="1800" u="none" dirty="0">
                <a:solidFill>
                  <a:schemeClr val="tx2"/>
                </a:solidFill>
                <a:cs typeface="Times New Roman" panose="02020603050405020304" pitchFamily="18" charset="0"/>
              </a:rPr>
            </a:br>
            <a:r>
              <a:rPr lang="de-DE" altLang="de-DE" sz="1800" u="none" dirty="0">
                <a:solidFill>
                  <a:schemeClr val="tx2"/>
                </a:solidFill>
                <a:cs typeface="Times New Roman" panose="02020603050405020304" pitchFamily="18" charset="0"/>
              </a:rPr>
              <a:t>Diese Arbeit war eine wesentliche Grundlage für das von Friedrich Sauer erstellte Ortsippenbuch Höringhausen, herausgegeben 1975.</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5607050"/>
            <a:ext cx="27717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5564188"/>
            <a:ext cx="28448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658016-EC75-4B61-B78D-13BF31B88C4D}" type="slidenum">
              <a:rPr lang="de-DE" altLang="de-DE" sz="1400" smtClean="0">
                <a:latin typeface="Arial" panose="020B0604020202020204" pitchFamily="34" charset="0"/>
              </a:rPr>
              <a:pPr>
                <a:spcBef>
                  <a:spcPct val="0"/>
                </a:spcBef>
                <a:buFontTx/>
                <a:buNone/>
              </a:pPr>
              <a:t>9</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495529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446</Words>
  <Application>Microsoft Office PowerPoint</Application>
  <PresentationFormat>Bildschirmpräsentation (4:3)</PresentationFormat>
  <Paragraphs>32</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Times New Roman</vt:lpstr>
      <vt:lpstr>Office Theme</vt:lpstr>
      <vt:lpstr>PowerPoint-Präsentation</vt:lpstr>
      <vt:lpstr>Um 1362 gab es 10 Siedlungen in der Gemarkung des Gerichts und der Vogtei Höringhausen, davon sind bis zum Ende des Mittelalters 7 als "wüst" zu bezeichnen, nicht mehr vorhanden: Wammeringhausen, Rissinghausen, Eltrichhausen, Brüninghausen,  Ludolfshagen, Aldenhagen und Schiebenscheid. Nach den Erna Stracke  bekannt gewordenen Quellen bestand nur Rischedehusen - so wurde Rissinghausen 1556 genannt - noch in der 1. Hälfte des 15. Jahrhunderts. Nachrichten über Rissinghausen. Am 14. Februar 1263 schenkt der Edelherr Reinhard von Itter seinen Allodialhof zu Ricsuithusen zu seinem Seelenheil dem Kloster Bredelar. Der Waldeckische Geschichtsforser Varnhagen schrieb 1825 über Rissinghausen: Rixedehusen (1209), Rischedehuzen (1233), Ryschedehuzen (1245), Ryxwydehuzen (1255), Rischedehusen (1356) und späterhin Rissinghausen, war ein waldeckisches Dorf zwischen Meineringhausen und Höringhausen, aber schon 1526 Wüstung. Jetzt (1825) sind es 5 ganze Höfe, die von Höringhäuser Meiern gebaut werden. Der Kirchhof ist mit Büschen bewachsen. Die Rischenwiesen ( Rissinghäuser Wiesen) liegen an dem von Strothe kommenden und auf Alraft fließendem Wasser. Güter zu Rischedehusen und Wederevenberken bekam 1245 das Kloster Bredelar. </vt:lpstr>
      <vt:lpstr>Nahe der Gemarkungsgrenze zu Meineringhausen am neuen Fahrradweg (ehemalige Bahntrasse): hier lag Rissinghausen.  H. Figge erzählt der Jugendfeuerwehr bei einer heimatkundlichen Wanderung im August 2009 etwas über die Höringhäuser Geschichte</vt:lpstr>
      <vt:lpstr>Die Auswirkungen des spätmittelalterlichen Wüstungsprozesses Von Erna Stracke Nach dem mittelalterlichen Siedlungsausbau ging im 14. und 15. Jahrhundert die Zahl der Siedlungen beträchtlich zurück. Diese Feststellung, das Ergebnis einer eingehenden Forschung, trifft auch für die Siedlungen innerhalb der Gemarkungsgrenzen von Höringhausen zu. Von den 1o um 1362 bestehenden Siedlungen sind bis zum Ende des Mittelalters 7 als "wüst" zu bezeichnen, nicht mehr vorhanden: Wammeringhausen, Rissinghausen, Eltrichhausen, Brüninghausen, Ludolfshagen, Aldenhagen und Schiebenscheid.  Demnach sind 70 Prozent dem spätmittelalterlichen Siedlungsschwund zum Opfer gefallen. Das bestätigen die Forschungen in Lit. Nr. 7, sie ergaben, dass im  nördlichen Waldeck im gleichen Zeitraum 65 Prozent der um 134o bestehenden Siedlungen wüst geworden waren. Nach Scharlau sind in Hessen mehr als 5o Prozent der bis zum Hochmittelalter als bestehend genannten Orte zu Beginn der Neuzeit, im 16. Jahrhundert, nicht mehr vorhanden und von ihren Bewohnern aufgegeben wurden. Auf Grund der vorliegenden Forschungsergebnisse wird in Lit. Nr. 7 als ungefährer Beginn des spätmittelalterlichen Wüstungsprozesses die Mitte des 14. Jahrhunderts angenommen. Auch das bestätigen die Quellen, die nach den Beginn des genannten Zeitraumes für die Siedlungen innerhalb der hiesigen Gemarkung immer spärlicher werden. Sechs der sieben wüst gewordenen Orte werden seit 1562 nicht mehr urkundlich erwähnt, </vt:lpstr>
      <vt:lpstr>Nach den mir bekannt gewordenen Quellen bestand nur Rischedehusen - so wurde Rissinghausen 1556 genannt - noch in der 1. Hälfte des 15. Jahrhunderts. im Güterverzeichnis des Klosters Bredelar kommt es im Jahre 1416 vor: Item to Rischenhusen hebbe my III hove. 1526 wird es, nach Varnhagen, als "Wüstung Rissingausen“ bezeichnet. Der Siedlungsschwund des 14. und 15. Jahrhunderts ist in unserer Gemarkung ebenso wie in Nordwaldeck von um­fangreichen Flurwüstungen begleitet. Die Orte Aldenhagen und Schiebenscheid sind zu Beginn der frühen Neuzeit als totale Wüstungen anzusehen. Die Siedlungen sind von den Bewohnern aufgegeben und die Felder nicht mehr bebaut worden. Nach der Grensbeschreibung von 1567 und der Gemarkungskarte aus des 17.Jahrhundert wird der Alte Hagen als Laubwald genutzt. Das Schiebenscheid ist Birkenniederwald, z.T. vereinselt von Eichen und Buchen durchsetzt. Ortswüstungsn mit partiellen Flurwüstungen sind Rissing-hausen, Wammeringhausen, Eltrichhausen, Brüninghausenund Ludolfshagen. Die Fluren Rissinghausens, an der Elmecke, am Stephansborn und am Lämmergraben, im Honigflecken an der Sauren Seite bis zum Mönchsbruch hin weisen noch im 16. und 17. Jahrhundert größtenteils Birkenniederwald auf, der von einzelnen, zerstreut liegenden Ackerparzellen durchsetzt war. Selbst in der fruchtbarsten Flur der Gemarkung, auf dem Röhr, waren am Ende des 17. Jahrhunderts noch 15 1/4 Waldmorgen Birkenniederwald zu finden. </vt:lpstr>
      <vt:lpstr>Nach dem Salbuch aus dem Jahre 1568 wird ein sogen. Rischkartshäuser Hof von einem Henne Senger, Ackermann aus Höringhausen, befrüchtiget."  Der Wohnplatz Wammeringhausen ist 1568 mit Sicherheit als unbewohnt anzusehen. Im vorgenannten Inventarium werden „5 Wammerkuser Höfe" aufgeführt und die Lage ihrer Ländereien eingehend beschrieben. Sie waren "umb die wüstung wammerkaußen gelegen“. Die 5 Höfe werden von den Ackerleuten Hunold Eckenhans, Conrad Fißeler, Wilhelm Fißeler, Johann Göbbeln und Ricell Adolff befrüchtiget. Zusätzlich wird noch der "Wammerkuser Kirchenhof“ aufgeführt, den der Ackermann Johann Peters befrüchtigt. Alle genannten Ackerleute waren in Höringhausen wohnhaft. Auch Eltrichhausen, Brüninghausen und Ludolfshagen waren zu Ortswüstungen mit partiellen Flurwüstungen geworden. Am Eltrichhauser Teich, heute nicht mehr vorhanden, und um den wüst gewordenen Wohnplatz Brüninghausen zogen sich Birkenniederwälder hin. Dazwischen lagen einige Ackerparzellen. Die zu den Wüstungen gehörenden Fluren sind im einzelnen nicht mehr bekannt, ebenso kann auch die Lage von Ludolfshagen nur vermutet werden. Der Ludolfshagen, in den Urkunden auch Rudolf- oder Lülbeshagen genannt, ortsüblich »Wülweshagen“ (Wolfshagen), wies im 16. und 17. Jahrhundert „Waltung und Puschwerk“ auf. Der untere Teil wurde als Waldweide genutzt, Die Gemarkungskarte zeigt Birkenniederwald. Ob die beiden "wüsten Teiche“ am  nördlichen und nordöstlichen Waldrand auf eine Siedlung schließen lassen? Sollten die sogen „Dreibörne“ die Lage der Ortswüstung anzeigen? </vt:lpstr>
      <vt:lpstr>Der Wohnplatz Wammeringhausen ist 1568 mit Sicherheit als unbewohnt anzusehen. Im vorgenannten Inventarium werden „5 Wammerkuser Höfe" aufgeführt und die Lage ihrer Ländereien eingehend beschrieben. Sie waren "umb die wüstung wammerkaußen gelegen“. Die 5 Höfe werden von den Ackerleuten Hunold Eckenhans, Conrad Fißeler, Wilhelm Fißeler, Johann Göbbeln und Ricell Adolff befrüchtiget. Zusätzlich wird noch der "Wammerkuser Kirchenhof“ aufgeführt, den der Ackermann Johann Peters befrüchtigt. Alle genannten Ackerleute waren in Höringhausen wohnhaft. Auch Eltrichhausen, Brüninghausen und Ludolfshagen waren zu Ortswüstungen mit partiellen Flurwüstungen geworden. Am Eltrichhauser Teich, heute nicht mehr vorhanden, und um den wüst gewordenen Wohnplatz Brüninghausen zogen sich Birkenniederwälder hin. Dazwischen lagen einige Ackerparzellen. Die zu den Wüstungen gehörenden Fluren sind im einzelnen nicht mehr bekannt, ebenso kann auch die Lage von Ludolfshagen nur vermutet werden. Der Ludolfshagen, in den Urkunden auch Rudolf- oder Lülbeshagen genannt, ortsüblich »Wülweshagen“ (Wolfshagen), wies im 16. und 17. Jahrhundert „Waltung und Puschwerk“ auf. Der untere Teil wurde als Waldweide genutzt, Die Gemarkungskarte zeigt Birkenniederwald. Ob die beiden "wüsten Teiche“ am  nördlichen und nordöstlichen Waldrand auf eine Siedlung schließen lassen? Sollten die sogen „Dreibörne“ die Lage der Ortswüstung anzeigen? Die Fragen bleiben offen. Es ist nicht von der Hand au weisen, daß Teile des  Rudolfshagen während des späten Mittelalters Ackerfluren waren. An verschiedenen Stellen des Waldes sind zweifel- los Ackerraine schwach erkennbar. Ebenso zeugen Lesesteinhaufen von einstigem Ackerbau. </vt:lpstr>
      <vt:lpstr> Eine Sage Der Glockenborn in der Gemarkung Höringhausen Zwischen Höringhausen und Strothe liegt die Wüstung Wammeringhausen. An dieses Dorf erinnern die „Wammerkäuser Höfe" und* der Flurname „auf dem Kirchhof". Die Einwohner von Wammeringhausen hatten eine Kirche gebaut, für die sie eine Glocke gießen ließen. Als sie fertig war, hängten die Wammeringhäuser sie im Glockenturm auf.  Am nächsten Sonntag sollte die Glocke getauft werden. Da aber der, Pfarrer plötzlich erkrankte, läuteten sie die neue Glocke ungetauft. Während des Läutens löste sie sich vom Glockenstuhl und flog in einem weiten Bogen zum Turme hinaus und bohrte sich so tief in den Erdboden hinein, daß man sie nicht sehen konnte. Die Bauern holten Heubäume und banden sie aneinander, vermochten aber dennoch nicht die Glocke herauszuholen. Das Loch lief voll Wasser Die Bauern nannten hinfort diese Stelle den „Glockenborn". </vt:lpstr>
      <vt:lpstr>PowerPoint-Präsentation</vt:lpstr>
      <vt:lpstr>PowerPoint-Präsentation</vt:lpstr>
      <vt:lpstr>PowerPoint-Präsentation</vt:lpstr>
      <vt:lpstr>PowerPoint-Präsentation</vt:lpstr>
      <vt:lpstr>PowerPoint-Präsentation</vt:lpstr>
      <vt:lpstr>Ortschronik der Gemeinde Höringhausen  begonnen von Pfr. Scheuermann ( 1836 - 1867 ) abgeschrieben von: 1. Heinz Mettenheimer, 2. Heinrich Figge Höringhausen gehörte dem alten Geschlechte der Herren von Itter, und zu dem alten von den Franken eroberten Sachsenlande. Kirchlich wurde es in der Frankenzeit dem Bisthum Paderborn untergeordnet. Vielleicht hing es mit dem Kloster Corvey zusammen.  1043  den 17. Juli, begabt der Abt Truthmer in Corvey die von ihm erbaute Kirche des H. Magnus zu Horohusen, wobei ihr Graf Hermann von Schwalenberg in einer von der Eresburg datirten Urkunde 20 Morgen zu Herzhausen vermachte, die er von Corvey zu Lehen trug. Die Sylbe ing bedeutet Nachkömmling, wie Karoling Nachkomme Karls und Meroving Nachkomme des Merovanus. Danach würde Höringhausen soviel heißen als Haus des Sohnes Horo. Dafür spricht, daß auf der Westseite des Dorfes ganz in der Nähe desselben der Acker, auf welchem ein Haus der Herren v. Höringhausen gestanden hat, das alte Haus genannt wird.  1289 Nachtrag: Höringhausen (Herinckhusen, Hodynchusen, Hoigerinchusen, Hornighausen) war Sitz eines Erzpriesters. Das Patronatsrecht über die Kirche stand in alter Zeit den Herren von Itter zu, welche derselbe nebst der Vogtei u. dem Gericht daselbst u. anderen Gütern im Jahre 1326 dem Grafen Heinrich von Waldeck wiederkäuflich verkauften. Auch der Zehnte gehörte denselben, wurde aber 1289 dem Kloster Netze übertragen. Einen Hof zu Höringhausen gaben dieselben 1267 dem Kloster Bredelar.</vt:lpstr>
      <vt:lpstr>1289 übergibt Sibodo von Itter 1/4 seines Zehntens in Höringhausen dem Kloster zu Netze. In demselben Jahr schenkte auch Hermann von Itter die Hälfte seines Zehntens in Höringhausen dem Kloster zu Netze. Anmerkung; Diese beiden Zehnten, die sogenannten Netzer Zehnten, gingen nach Aufhebung des Klosters zu Netze, an die Herrn von Wolff über, und sind in der neusten Zeit im Jahr 1840 für 8250 fl. abgelöst worden.  1296 öffnet Heinrich III. v. Itter dem Landgrafen Heinrich I. sein Schloß Itter und erhält 50 Mark Pfennige zum Burglehen. Hierfür werden 5 Mark Gülte zu Wammeringhausen verunterpfändet.   1313 übergeben Heinrich III. und sein Sohn Heinrich IV. ihre Dörfer Wammerighusen und Hegerigshusen /Höringhausen:/ dem Grafen Johann von Ziegenhain, und empfangen solche wieder zu Lehen.   1326 den 2. Mai reservirt sich Graf Heinrich zu Waldeck wegen der ihm von den edlen Herrn Thielemann und Johann von Itter, Gebrüdern, geschehene Verpfändung, die Vogtei, das Gericht und Patronat zu Höringhausen samt Zehnten und Gütern.   1416 Nach der Teilung der Herrschaft Itter zwischen Hessen und Mainz fiel Höringhausen dem Landgrafen zu, welcher die Herren Wolff von Gudenberg mit der Hälfte des Dorfes belehnte.( Hess. Urk. Bd. 2 S. 1110). Landgraf Wilhelm IV. belehnte nach der Einlösung der hessischen Hälfte durch Vertrag vom 6.5.1568 die Wölffe von Gudenberg auch mit der Gerichtsbarkeit u. dem Patronat. Diese verkauften 1856 ihren Grundbesitz zu Höringhausen u. Neudorf für 75OOO Gulden an die Brüder Graf von Niederwaroldern, behielten aber das Patronat.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32</cp:revision>
  <cp:lastPrinted>2019-11-06T08:17:28Z</cp:lastPrinted>
  <dcterms:created xsi:type="dcterms:W3CDTF">2019-11-06T07:43:39Z</dcterms:created>
  <dcterms:modified xsi:type="dcterms:W3CDTF">2025-02-23T09:22:53Z</dcterms:modified>
</cp:coreProperties>
</file>