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8" r:id="rId2"/>
    <p:sldId id="259" r:id="rId3"/>
    <p:sldId id="260" r:id="rId4"/>
    <p:sldId id="278" r:id="rId5"/>
    <p:sldId id="262" r:id="rId6"/>
    <p:sldId id="280" r:id="rId7"/>
    <p:sldId id="263" r:id="rId8"/>
    <p:sldId id="264" r:id="rId9"/>
    <p:sldId id="265" r:id="rId10"/>
    <p:sldId id="281" r:id="rId11"/>
    <p:sldId id="266" r:id="rId12"/>
    <p:sldId id="267" r:id="rId13"/>
    <p:sldId id="282" r:id="rId14"/>
    <p:sldId id="268" r:id="rId15"/>
    <p:sldId id="269" r:id="rId16"/>
    <p:sldId id="270" r:id="rId17"/>
    <p:sldId id="283" r:id="rId18"/>
    <p:sldId id="271" r:id="rId19"/>
    <p:sldId id="272" r:id="rId20"/>
    <p:sldId id="273" r:id="rId21"/>
    <p:sldId id="274" r:id="rId22"/>
    <p:sldId id="284" r:id="rId23"/>
    <p:sldId id="275" r:id="rId24"/>
    <p:sldId id="277" r:id="rId25"/>
    <p:sldId id="276" r:id="rId26"/>
    <p:sldId id="285" r:id="rId27"/>
    <p:sldId id="279" r:id="rId28"/>
  </p:sldIdLst>
  <p:sldSz cx="6858000" cy="9144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9" d="100"/>
          <a:sy n="59" d="100"/>
        </p:scale>
        <p:origin x="18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6"/>
          </a:xfrm>
          <a:prstGeom prst="rect">
            <a:avLst/>
          </a:prstGeom>
        </p:spPr>
        <p:txBody>
          <a:bodyPr vert="horz" lIns="92684" tIns="46342" rIns="92684" bIns="46342" rtlCol="0"/>
          <a:lstStyle>
            <a:lvl1pPr algn="l">
              <a:defRPr sz="1200"/>
            </a:lvl1pPr>
          </a:lstStyle>
          <a:p>
            <a:endParaRPr lang="de-DE"/>
          </a:p>
        </p:txBody>
      </p:sp>
      <p:sp>
        <p:nvSpPr>
          <p:cNvPr id="3" name="Datumsplatzhalter 2"/>
          <p:cNvSpPr>
            <a:spLocks noGrp="1"/>
          </p:cNvSpPr>
          <p:nvPr>
            <p:ph type="dt" idx="1"/>
          </p:nvPr>
        </p:nvSpPr>
        <p:spPr>
          <a:xfrm>
            <a:off x="3850443" y="1"/>
            <a:ext cx="2945659" cy="498056"/>
          </a:xfrm>
          <a:prstGeom prst="rect">
            <a:avLst/>
          </a:prstGeom>
        </p:spPr>
        <p:txBody>
          <a:bodyPr vert="horz" lIns="92684" tIns="46342" rIns="92684" bIns="46342" rtlCol="0"/>
          <a:lstStyle>
            <a:lvl1pPr algn="r">
              <a:defRPr sz="1200"/>
            </a:lvl1pPr>
          </a:lstStyle>
          <a:p>
            <a:fld id="{7D177EAF-FCB2-44DB-AF28-415E7E5F5CCE}" type="datetimeFigureOut">
              <a:rPr lang="de-DE" smtClean="0"/>
              <a:t>14.01.2025</a:t>
            </a:fld>
            <a:endParaRPr lang="de-DE"/>
          </a:p>
        </p:txBody>
      </p:sp>
      <p:sp>
        <p:nvSpPr>
          <p:cNvPr id="4" name="Folienbildplatzhalt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2684" tIns="46342" rIns="92684" bIns="46342"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2684" tIns="46342" rIns="92684" bIns="46342"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4"/>
            <a:ext cx="2945659" cy="498055"/>
          </a:xfrm>
          <a:prstGeom prst="rect">
            <a:avLst/>
          </a:prstGeom>
        </p:spPr>
        <p:txBody>
          <a:bodyPr vert="horz" lIns="92684" tIns="46342" rIns="92684" bIns="46342"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2684" tIns="46342" rIns="92684" bIns="46342" rtlCol="0" anchor="b"/>
          <a:lstStyle>
            <a:lvl1pPr algn="r">
              <a:defRPr sz="1200"/>
            </a:lvl1pPr>
          </a:lstStyle>
          <a:p>
            <a:fld id="{00D7B3E0-EE1A-4CEE-B7D3-119364A579A1}" type="slidenum">
              <a:rPr lang="de-DE" smtClean="0"/>
              <a:t>‹Nr.›</a:t>
            </a:fld>
            <a:endParaRPr lang="de-DE"/>
          </a:p>
        </p:txBody>
      </p:sp>
    </p:spTree>
    <p:extLst>
      <p:ext uri="{BB962C8B-B14F-4D97-AF65-F5344CB8AC3E}">
        <p14:creationId xmlns:p14="http://schemas.microsoft.com/office/powerpoint/2010/main" val="317112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14.01.2025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658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14.01.2025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0788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14.01.2025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740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14.01.2025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874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4134067-BB83-42C2-A40B-C7B7D8C15DCC}" type="datetimeFigureOut">
              <a:rPr lang="de-DE" smtClean="0"/>
              <a:t>14.01.2025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139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4134067-BB83-42C2-A40B-C7B7D8C15DCC}" type="datetimeFigureOut">
              <a:rPr lang="de-DE" smtClean="0"/>
              <a:t>14.01.2025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2119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340100"/>
            <a:ext cx="2901255"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340100"/>
            <a:ext cx="2915543"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4134067-BB83-42C2-A40B-C7B7D8C15DCC}" type="datetimeFigureOut">
              <a:rPr lang="de-DE" smtClean="0"/>
              <a:t>14.01.2025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242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4134067-BB83-42C2-A40B-C7B7D8C15DCC}" type="datetimeFigureOut">
              <a:rPr lang="de-DE" smtClean="0"/>
              <a:t>14.01.2025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23580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067-BB83-42C2-A40B-C7B7D8C15DCC}" type="datetimeFigureOut">
              <a:rPr lang="de-DE" smtClean="0"/>
              <a:t>14.01.2025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1820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14.01.2025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2910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14.01.2025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729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4134067-BB83-42C2-A40B-C7B7D8C15DCC}" type="datetimeFigureOut">
              <a:rPr lang="de-DE" smtClean="0"/>
              <a:t>14.01.2025</a:t>
            </a:fld>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DCEFF6-9157-4AF5-9D60-7B2713E76D22}" type="slidenum">
              <a:rPr lang="de-DE" smtClean="0"/>
              <a:t>‹Nr.›</a:t>
            </a:fld>
            <a:endParaRPr lang="de-DE"/>
          </a:p>
        </p:txBody>
      </p:sp>
    </p:spTree>
    <p:extLst>
      <p:ext uri="{BB962C8B-B14F-4D97-AF65-F5344CB8AC3E}">
        <p14:creationId xmlns:p14="http://schemas.microsoft.com/office/powerpoint/2010/main" val="426881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42900" y="1042988"/>
            <a:ext cx="6172200" cy="7877175"/>
          </a:xfrm>
        </p:spPr>
        <p:txBody>
          <a:bodyPr/>
          <a:lstStyle/>
          <a:p>
            <a:pPr eaLnBrk="1" hangingPunct="1"/>
            <a:endParaRPr lang="de-DE" altLang="de-DE" dirty="0" smtClean="0"/>
          </a:p>
        </p:txBody>
      </p:sp>
      <p:sp>
        <p:nvSpPr>
          <p:cNvPr id="4100" name="Rectangle 6"/>
          <p:cNvSpPr>
            <a:spLocks noChangeArrowheads="1"/>
          </p:cNvSpPr>
          <p:nvPr/>
        </p:nvSpPr>
        <p:spPr bwMode="auto">
          <a:xfrm>
            <a:off x="620713" y="6011863"/>
            <a:ext cx="5616575" cy="274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Kurzgeschichten aus der Geschichte von Höringhausen</a:t>
            </a:r>
          </a:p>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Abschnitt 5</a:t>
            </a:r>
            <a:br>
              <a:rPr lang="de-DE" altLang="de-DE" sz="1800" b="1" u="none" dirty="0" smtClean="0">
                <a:solidFill>
                  <a:srgbClr val="000000"/>
                </a:solidFill>
                <a:cs typeface="Times New Roman" panose="02020603050405020304" pitchFamily="18" charset="0"/>
              </a:rPr>
            </a:br>
            <a:r>
              <a:rPr lang="de-DE" altLang="de-DE" sz="1800" b="1" u="none" dirty="0" err="1" smtClean="0">
                <a:solidFill>
                  <a:srgbClr val="000000"/>
                </a:solidFill>
                <a:cs typeface="Times New Roman" panose="02020603050405020304" pitchFamily="18" charset="0"/>
              </a:rPr>
              <a:t>Hoger</a:t>
            </a:r>
            <a:endParaRPr lang="de-DE" altLang="de-DE" sz="1800" b="1" u="none" dirty="0" smtClean="0">
              <a:solidFill>
                <a:srgbClr val="000000"/>
              </a:solidFill>
              <a:cs typeface="Times New Roman" panose="02020603050405020304" pitchFamily="18" charset="0"/>
            </a:endParaRPr>
          </a:p>
          <a:p>
            <a:pPr algn="ctr" eaLnBrk="1" hangingPunct="1">
              <a:spcBef>
                <a:spcPct val="0"/>
              </a:spcBef>
              <a:buFontTx/>
              <a:buNone/>
              <a:defRPr/>
            </a:pPr>
            <a:r>
              <a:rPr lang="de-DE" altLang="de-DE" sz="1800" b="1" dirty="0" smtClean="0">
                <a:solidFill>
                  <a:srgbClr val="000000"/>
                </a:solidFill>
                <a:cs typeface="Times New Roman" panose="02020603050405020304" pitchFamily="18" charset="0"/>
              </a:rPr>
              <a:t>Hans Dieter </a:t>
            </a:r>
            <a:r>
              <a:rPr lang="de-DE" altLang="de-DE" sz="1800" b="1" dirty="0" err="1" smtClean="0">
                <a:solidFill>
                  <a:srgbClr val="000000"/>
                </a:solidFill>
                <a:cs typeface="Times New Roman" panose="02020603050405020304" pitchFamily="18" charset="0"/>
              </a:rPr>
              <a:t>Tönsmeyer</a:t>
            </a:r>
            <a:r>
              <a:rPr lang="de-DE" altLang="de-DE" sz="1800" b="1" dirty="0" smtClean="0">
                <a:solidFill>
                  <a:srgbClr val="000000"/>
                </a:solidFill>
                <a:cs typeface="Times New Roman" panose="02020603050405020304" pitchFamily="18" charset="0"/>
              </a:rPr>
              <a:t> + Quellen</a:t>
            </a:r>
            <a:endParaRPr lang="de-DE" altLang="de-DE" sz="1800" b="1" u="none" dirty="0" smtClean="0">
              <a:solidFill>
                <a:srgbClr val="000000"/>
              </a:solidFill>
              <a:cs typeface="Times New Roman" panose="02020603050405020304" pitchFamily="18" charset="0"/>
            </a:endParaRPr>
          </a:p>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Kloster </a:t>
            </a:r>
            <a:r>
              <a:rPr lang="de-DE" altLang="de-DE" sz="1800" b="1" u="none" dirty="0" err="1" smtClean="0">
                <a:solidFill>
                  <a:srgbClr val="000000"/>
                </a:solidFill>
                <a:cs typeface="Times New Roman" panose="02020603050405020304" pitchFamily="18" charset="0"/>
              </a:rPr>
              <a:t>Bredelar</a:t>
            </a:r>
            <a:endParaRPr lang="de-DE" altLang="de-DE" sz="1800" b="1" u="none" dirty="0" smtClean="0">
              <a:solidFill>
                <a:srgbClr val="000000"/>
              </a:solidFill>
              <a:cs typeface="Times New Roman" panose="02020603050405020304" pitchFamily="18" charset="0"/>
            </a:endParaRPr>
          </a:p>
          <a:p>
            <a:pPr algn="ctr" eaLnBrk="1" hangingPunct="1">
              <a:spcBef>
                <a:spcPct val="0"/>
              </a:spcBef>
              <a:buFontTx/>
              <a:buNone/>
              <a:defRPr/>
            </a:pPr>
            <a:endParaRPr lang="de-DE" altLang="de-DE" sz="1800" b="1" u="none" dirty="0" smtClean="0">
              <a:solidFill>
                <a:srgbClr val="000000"/>
              </a:solidFill>
              <a:cs typeface="Times New Roman" panose="02020603050405020304" pitchFamily="18" charset="0"/>
            </a:endParaRPr>
          </a:p>
          <a:p>
            <a:pPr algn="ctr" eaLnBrk="1" hangingPunct="1">
              <a:spcBef>
                <a:spcPct val="0"/>
              </a:spcBef>
              <a:buFontTx/>
              <a:buNone/>
              <a:defRPr/>
            </a:pPr>
            <a:r>
              <a:rPr lang="de-DE" altLang="de-DE" sz="1800" u="none" dirty="0" smtClean="0">
                <a:solidFill>
                  <a:srgbClr val="000000"/>
                </a:solidFill>
                <a:cs typeface="Times New Roman" panose="02020603050405020304" pitchFamily="18" charset="0"/>
              </a:rPr>
              <a:t>Bildervortrag </a:t>
            </a:r>
            <a:endParaRPr lang="de-DE" altLang="de-DE" sz="1800" u="none" dirty="0" smtClean="0">
              <a:cs typeface="Times New Roman" panose="02020603050405020304" pitchFamily="18" charset="0"/>
            </a:endParaRPr>
          </a:p>
          <a:p>
            <a:pPr algn="ctr" eaLnBrk="1" hangingPunct="1">
              <a:spcBef>
                <a:spcPct val="0"/>
              </a:spcBef>
              <a:buFontTx/>
              <a:buNone/>
              <a:defRPr/>
            </a:pPr>
            <a:r>
              <a:rPr lang="de-DE" altLang="de-DE" sz="1800" u="none" dirty="0" smtClean="0">
                <a:cs typeface="Times New Roman" panose="02020603050405020304" pitchFamily="18" charset="0"/>
              </a:rPr>
              <a:t>Erzählt von Heinrich Figge</a:t>
            </a:r>
          </a:p>
          <a:p>
            <a:pPr algn="ctr" eaLnBrk="1" hangingPunct="1">
              <a:spcBef>
                <a:spcPct val="0"/>
              </a:spcBef>
              <a:buFontTx/>
              <a:buNone/>
              <a:defRPr/>
            </a:pPr>
            <a:endParaRPr lang="de-DE" altLang="de-DE" sz="2800" u="none" dirty="0" smtClean="0">
              <a:cs typeface="Times New Roman" panose="02020603050405020304" pitchFamily="18"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950"/>
            <a:ext cx="611028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68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627063" y="238539"/>
            <a:ext cx="5759450" cy="8101013"/>
          </a:xfrm>
        </p:spPr>
        <p:txBody>
          <a:bodyPr anchor="t">
            <a:noAutofit/>
          </a:bodyPr>
          <a:lstStyle/>
          <a:p>
            <a:r>
              <a:rPr lang="de-DE" altLang="de-DE" sz="1800" dirty="0" err="1" smtClean="0">
                <a:latin typeface="Times New Roman" panose="02020603050405020304" pitchFamily="18" charset="0"/>
                <a:cs typeface="Times New Roman" panose="02020603050405020304" pitchFamily="18" charset="0"/>
              </a:rPr>
              <a:t>Ricdags</a:t>
            </a:r>
            <a:r>
              <a:rPr lang="de-DE" altLang="de-DE" sz="1800" dirty="0" smtClean="0">
                <a:latin typeface="Times New Roman" panose="02020603050405020304" pitchFamily="18" charset="0"/>
                <a:cs typeface="Times New Roman" panose="02020603050405020304" pitchFamily="18" charset="0"/>
              </a:rPr>
              <a:t> Gemahlin (oder Tochter) </a:t>
            </a:r>
            <a:r>
              <a:rPr lang="de-DE" altLang="de-DE" sz="1800" dirty="0" err="1" smtClean="0">
                <a:latin typeface="Times New Roman" panose="02020603050405020304" pitchFamily="18" charset="0"/>
                <a:cs typeface="Times New Roman" panose="02020603050405020304" pitchFamily="18" charset="0"/>
              </a:rPr>
              <a:t>Emhild</a:t>
            </a:r>
            <a:r>
              <a:rPr lang="de-DE" altLang="de-DE" sz="1800" dirty="0" smtClean="0">
                <a:latin typeface="Times New Roman" panose="02020603050405020304" pitchFamily="18" charset="0"/>
                <a:cs typeface="Times New Roman" panose="02020603050405020304" pitchFamily="18" charset="0"/>
              </a:rPr>
              <a:t> wird als Stifterin des </a:t>
            </a:r>
            <a:r>
              <a:rPr lang="de-DE" altLang="de-DE" sz="1800" dirty="0" err="1" smtClean="0">
                <a:latin typeface="Times New Roman" panose="02020603050405020304" pitchFamily="18" charset="0"/>
                <a:cs typeface="Times New Roman" panose="02020603050405020304" pitchFamily="18" charset="0"/>
              </a:rPr>
              <a:t>Kanonissenstifts</a:t>
            </a:r>
            <a:r>
              <a:rPr lang="de-DE" altLang="de-DE" sz="1800" dirty="0" smtClean="0">
                <a:latin typeface="Times New Roman" panose="02020603050405020304" pitchFamily="18" charset="0"/>
                <a:cs typeface="Times New Roman" panose="02020603050405020304" pitchFamily="18" charset="0"/>
              </a:rPr>
              <a:t> Meschede angesehen. Ein gemeinsamer Zeugendienst Markwarts mit </a:t>
            </a:r>
            <a:r>
              <a:rPr lang="de-DE" altLang="de-DE" sz="1800" dirty="0" err="1" smtClean="0">
                <a:latin typeface="Times New Roman" panose="02020603050405020304" pitchFamily="18" charset="0"/>
                <a:cs typeface="Times New Roman" panose="02020603050405020304" pitchFamily="18" charset="0"/>
              </a:rPr>
              <a:t>Wydo</a:t>
            </a:r>
            <a:r>
              <a:rPr lang="de-DE" altLang="de-DE" sz="1800" dirty="0" smtClean="0">
                <a:latin typeface="Times New Roman" panose="02020603050405020304" pitchFamily="18" charset="0"/>
                <a:cs typeface="Times New Roman" panose="02020603050405020304" pitchFamily="18" charset="0"/>
              </a:rPr>
              <a:t> (um 822/826) (TC 25) und den drei namengleichen </a:t>
            </a:r>
            <a:r>
              <a:rPr lang="de-DE" altLang="de-DE" sz="1800" dirty="0" err="1" smtClean="0">
                <a:latin typeface="Times New Roman" panose="02020603050405020304" pitchFamily="18" charset="0"/>
                <a:cs typeface="Times New Roman" panose="02020603050405020304" pitchFamily="18" charset="0"/>
              </a:rPr>
              <a:t>Eso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Esico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Asuco</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Asic</a:t>
            </a:r>
            <a:r>
              <a:rPr lang="de-DE" altLang="de-DE" sz="1800" dirty="0" smtClean="0">
                <a:latin typeface="Times New Roman" panose="02020603050405020304" pitchFamily="18" charset="0"/>
                <a:cs typeface="Times New Roman" panose="02020603050405020304" pitchFamily="18" charset="0"/>
              </a:rPr>
              <a:t> deutet darauf hin,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Markwart und sein Sohn den </a:t>
            </a:r>
            <a:r>
              <a:rPr lang="de-DE" altLang="de-DE" sz="1800" dirty="0" err="1" smtClean="0">
                <a:latin typeface="Times New Roman" panose="02020603050405020304" pitchFamily="18" charset="0"/>
                <a:cs typeface="Times New Roman" panose="02020603050405020304" pitchFamily="18" charset="0"/>
              </a:rPr>
              <a:t>Esikonen</a:t>
            </a:r>
            <a:r>
              <a:rPr lang="de-DE" altLang="de-DE" sz="1800" dirty="0" smtClean="0">
                <a:latin typeface="Times New Roman" panose="02020603050405020304" pitchFamily="18" charset="0"/>
                <a:cs typeface="Times New Roman" panose="02020603050405020304" pitchFamily="18" charset="0"/>
              </a:rPr>
              <a:t> nahestanden. Diese Nähe zu den </a:t>
            </a:r>
            <a:r>
              <a:rPr lang="de-DE" altLang="de-DE" sz="1800" dirty="0" err="1" smtClean="0">
                <a:latin typeface="Times New Roman" panose="02020603050405020304" pitchFamily="18" charset="0"/>
                <a:cs typeface="Times New Roman" panose="02020603050405020304" pitchFamily="18" charset="0"/>
              </a:rPr>
              <a:t>Esikonen</a:t>
            </a:r>
            <a:r>
              <a:rPr lang="de-DE" altLang="de-DE" sz="1800" dirty="0" smtClean="0">
                <a:latin typeface="Times New Roman" panose="02020603050405020304" pitchFamily="18" charset="0"/>
                <a:cs typeface="Times New Roman" panose="02020603050405020304" pitchFamily="18" charset="0"/>
              </a:rPr>
              <a:t> zeigt auch das gemeinsame Zeugnis von </a:t>
            </a:r>
            <a:r>
              <a:rPr lang="de-DE" altLang="de-DE" sz="1800" dirty="0" err="1" smtClean="0">
                <a:latin typeface="Times New Roman" panose="02020603050405020304" pitchFamily="18" charset="0"/>
                <a:cs typeface="Times New Roman" panose="02020603050405020304" pitchFamily="18" charset="0"/>
              </a:rPr>
              <a:t>Bado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Horit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Horic</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denn ein </a:t>
            </a:r>
            <a:r>
              <a:rPr lang="de-DE" altLang="de-DE" sz="1800" dirty="0" err="1" smtClean="0">
                <a:latin typeface="Times New Roman" panose="02020603050405020304" pitchFamily="18" charset="0"/>
                <a:cs typeface="Times New Roman" panose="02020603050405020304" pitchFamily="18" charset="0"/>
              </a:rPr>
              <a:t>Horic</a:t>
            </a:r>
            <a:r>
              <a:rPr lang="de-DE" altLang="de-DE" sz="1800" dirty="0" smtClean="0">
                <a:latin typeface="Times New Roman" panose="02020603050405020304" pitchFamily="18" charset="0"/>
                <a:cs typeface="Times New Roman" panose="02020603050405020304" pitchFamily="18" charset="0"/>
              </a:rPr>
              <a:t>(o) hat </a:t>
            </a:r>
            <a:r>
              <a:rPr lang="de-DE" altLang="de-DE" sz="1800" dirty="0" err="1" smtClean="0">
                <a:latin typeface="Times New Roman" panose="02020603050405020304" pitchFamily="18" charset="0"/>
                <a:cs typeface="Times New Roman" panose="02020603050405020304" pitchFamily="18" charset="0"/>
              </a:rPr>
              <a:t>Horohusen</a:t>
            </a:r>
            <a:r>
              <a:rPr lang="de-DE" altLang="de-DE" sz="1800" dirty="0" smtClean="0">
                <a:latin typeface="Times New Roman" panose="02020603050405020304" pitchFamily="18" charset="0"/>
                <a:cs typeface="Times New Roman" panose="02020603050405020304" pitchFamily="18" charset="0"/>
              </a:rPr>
              <a:t> (Niedermarsberg) am Fuß der </a:t>
            </a:r>
            <a:r>
              <a:rPr lang="de-DE" altLang="de-DE" sz="1800" dirty="0" err="1" smtClean="0">
                <a:latin typeface="Times New Roman" panose="02020603050405020304" pitchFamily="18" charset="0"/>
                <a:cs typeface="Times New Roman" panose="02020603050405020304" pitchFamily="18" charset="0"/>
              </a:rPr>
              <a:t>Eresburg</a:t>
            </a:r>
            <a:r>
              <a:rPr lang="de-DE" altLang="de-DE" sz="1800" dirty="0" smtClean="0">
                <a:latin typeface="Times New Roman" panose="02020603050405020304" pitchFamily="18" charset="0"/>
                <a:cs typeface="Times New Roman" panose="02020603050405020304" pitchFamily="18" charset="0"/>
              </a:rPr>
              <a:t> seinen Namen gegeben. </a:t>
            </a:r>
            <a:br>
              <a:rPr lang="de-DE" altLang="de-DE" sz="1800" dirty="0" smtClean="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Die </a:t>
            </a:r>
            <a:r>
              <a:rPr lang="de-DE" altLang="de-DE" sz="1800" dirty="0" err="1">
                <a:latin typeface="Times New Roman" panose="02020603050405020304" pitchFamily="18" charset="0"/>
                <a:cs typeface="Times New Roman" panose="02020603050405020304" pitchFamily="18" charset="0"/>
              </a:rPr>
              <a:t>Eresburg</a:t>
            </a:r>
            <a:r>
              <a:rPr lang="de-DE" altLang="de-DE" sz="1800" dirty="0">
                <a:latin typeface="Times New Roman" panose="02020603050405020304" pitchFamily="18" charset="0"/>
                <a:cs typeface="Times New Roman" panose="02020603050405020304" pitchFamily="18" charset="0"/>
              </a:rPr>
              <a:t> und die </a:t>
            </a:r>
            <a:r>
              <a:rPr lang="de-DE" altLang="de-DE" sz="1800" dirty="0" err="1">
                <a:latin typeface="Times New Roman" panose="02020603050405020304" pitchFamily="18" charset="0"/>
                <a:cs typeface="Times New Roman" panose="02020603050405020304" pitchFamily="18" charset="0"/>
              </a:rPr>
              <a:t>Higenburg</a:t>
            </a:r>
            <a:r>
              <a:rPr lang="de-DE" altLang="de-DE" sz="1800" dirty="0">
                <a:latin typeface="Times New Roman" panose="02020603050405020304" pitchFamily="18" charset="0"/>
                <a:cs typeface="Times New Roman" panose="02020603050405020304" pitchFamily="18" charset="0"/>
              </a:rPr>
              <a:t> bei </a:t>
            </a:r>
            <a:r>
              <a:rPr lang="de-DE" altLang="de-DE" sz="1800" dirty="0" err="1">
                <a:latin typeface="Times New Roman" panose="02020603050405020304" pitchFamily="18" charset="0"/>
                <a:cs typeface="Times New Roman" panose="02020603050405020304" pitchFamily="18" charset="0"/>
              </a:rPr>
              <a:t>Schwalefeld</a:t>
            </a:r>
            <a:r>
              <a:rPr lang="de-DE" altLang="de-DE" sz="1800" dirty="0">
                <a:latin typeface="Times New Roman" panose="02020603050405020304" pitchFamily="18" charset="0"/>
                <a:cs typeface="Times New Roman" panose="02020603050405020304" pitchFamily="18" charset="0"/>
              </a:rPr>
              <a:t> (Mein Waldeck 2007 Nr. 9) sind bereits als Besitzschwerpunkte der </a:t>
            </a:r>
            <a:r>
              <a:rPr lang="de-DE" altLang="de-DE" sz="1800" dirty="0" err="1">
                <a:latin typeface="Times New Roman" panose="02020603050405020304" pitchFamily="18" charset="0"/>
                <a:cs typeface="Times New Roman" panose="02020603050405020304" pitchFamily="18" charset="0"/>
              </a:rPr>
              <a:t>Esikonen</a:t>
            </a:r>
            <a:r>
              <a:rPr lang="de-DE" altLang="de-DE" sz="1800" dirty="0">
                <a:latin typeface="Times New Roman" panose="02020603050405020304" pitchFamily="18" charset="0"/>
                <a:cs typeface="Times New Roman" panose="02020603050405020304" pitchFamily="18" charset="0"/>
              </a:rPr>
              <a:t> nachgewiesen worden. In diesem Raum tritt 980 der </a:t>
            </a:r>
            <a:r>
              <a:rPr lang="de-DE" altLang="de-DE" sz="1800" dirty="0" err="1">
                <a:latin typeface="Times New Roman" panose="02020603050405020304" pitchFamily="18" charset="0"/>
                <a:cs typeface="Times New Roman" panose="02020603050405020304" pitchFamily="18" charset="0"/>
              </a:rPr>
              <a:t>Esikone</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Asig</a:t>
            </a:r>
            <a:r>
              <a:rPr lang="de-DE" altLang="de-DE" sz="1800" dirty="0">
                <a:latin typeface="Times New Roman" panose="02020603050405020304" pitchFamily="18" charset="0"/>
                <a:cs typeface="Times New Roman" panose="02020603050405020304" pitchFamily="18" charset="0"/>
              </a:rPr>
              <a:t>/</a:t>
            </a:r>
            <a:r>
              <a:rPr lang="de-DE" altLang="de-DE" sz="1800" dirty="0" err="1">
                <a:latin typeface="Times New Roman" panose="02020603050405020304" pitchFamily="18" charset="0"/>
                <a:cs typeface="Times New Roman" panose="02020603050405020304" pitchFamily="18" charset="0"/>
              </a:rPr>
              <a:t>Esic</a:t>
            </a:r>
            <a:r>
              <a:rPr lang="de-DE" altLang="de-DE" sz="1800" dirty="0">
                <a:latin typeface="Times New Roman" panose="02020603050405020304" pitchFamily="18" charset="0"/>
                <a:cs typeface="Times New Roman" panose="02020603050405020304" pitchFamily="18" charset="0"/>
              </a:rPr>
              <a:t> (V.) als Graf im </a:t>
            </a:r>
            <a:r>
              <a:rPr lang="de-DE" altLang="de-DE" sz="1800" dirty="0" err="1">
                <a:latin typeface="Times New Roman" panose="02020603050405020304" pitchFamily="18" charset="0"/>
                <a:cs typeface="Times New Roman" panose="02020603050405020304" pitchFamily="18" charset="0"/>
              </a:rPr>
              <a:t>Ittergau</a:t>
            </a:r>
            <a:r>
              <a:rPr lang="de-DE" altLang="de-DE" sz="1800" dirty="0">
                <a:latin typeface="Times New Roman" panose="02020603050405020304" pitchFamily="18" charset="0"/>
                <a:cs typeface="Times New Roman" panose="02020603050405020304" pitchFamily="18" charset="0"/>
              </a:rPr>
              <a:t> auf. Er besitzt einen Sohn mit dem Namen </a:t>
            </a:r>
            <a:r>
              <a:rPr lang="de-DE" altLang="de-DE" sz="1800" dirty="0" err="1">
                <a:latin typeface="Times New Roman" panose="02020603050405020304" pitchFamily="18" charset="0"/>
                <a:cs typeface="Times New Roman" panose="02020603050405020304" pitchFamily="18" charset="0"/>
              </a:rPr>
              <a:t>Marcwart</a:t>
            </a:r>
            <a:r>
              <a:rPr lang="de-DE" altLang="de-DE" sz="1800" dirty="0">
                <a:latin typeface="Times New Roman" panose="02020603050405020304" pitchFamily="18" charset="0"/>
                <a:cs typeface="Times New Roman" panose="02020603050405020304" pitchFamily="18" charset="0"/>
              </a:rPr>
              <a:t>. Nach Auffassung von Reinhard </a:t>
            </a:r>
            <a:r>
              <a:rPr lang="de-DE" altLang="de-DE" sz="1800" dirty="0" err="1">
                <a:latin typeface="Times New Roman" panose="02020603050405020304" pitchFamily="18" charset="0"/>
                <a:cs typeface="Times New Roman" panose="02020603050405020304" pitchFamily="18" charset="0"/>
              </a:rPr>
              <a:t>Wenskus</a:t>
            </a:r>
            <a:r>
              <a:rPr lang="de-DE" altLang="de-DE" sz="1800" dirty="0">
                <a:latin typeface="Times New Roman" panose="02020603050405020304" pitchFamily="18" charset="0"/>
                <a:cs typeface="Times New Roman" panose="02020603050405020304" pitchFamily="18" charset="0"/>
              </a:rPr>
              <a:t> ist </a:t>
            </a:r>
            <a:r>
              <a:rPr lang="de-DE" altLang="de-DE" sz="1800" dirty="0" err="1">
                <a:latin typeface="Times New Roman" panose="02020603050405020304" pitchFamily="18" charset="0"/>
                <a:cs typeface="Times New Roman" panose="02020603050405020304" pitchFamily="18" charset="0"/>
              </a:rPr>
              <a:t>Esic</a:t>
            </a:r>
            <a:r>
              <a:rPr lang="de-DE" altLang="de-DE" sz="1800" dirty="0">
                <a:latin typeface="Times New Roman" panose="02020603050405020304" pitchFamily="18" charset="0"/>
                <a:cs typeface="Times New Roman" panose="02020603050405020304" pitchFamily="18" charset="0"/>
              </a:rPr>
              <a:t> V. der Ahnherr der Grafen von </a:t>
            </a:r>
            <a:r>
              <a:rPr lang="de-DE" altLang="de-DE" sz="1800" dirty="0" err="1">
                <a:latin typeface="Times New Roman" panose="02020603050405020304" pitchFamily="18" charset="0"/>
                <a:cs typeface="Times New Roman" panose="02020603050405020304" pitchFamily="18" charset="0"/>
              </a:rPr>
              <a:t>Schwalenberg</a:t>
            </a:r>
            <a:r>
              <a:rPr lang="de-DE" altLang="de-DE" sz="1800" dirty="0">
                <a:latin typeface="Times New Roman" panose="02020603050405020304" pitchFamily="18" charset="0"/>
                <a:cs typeface="Times New Roman" panose="02020603050405020304" pitchFamily="18" charset="0"/>
              </a:rPr>
              <a:t> und Waldeck. Die </a:t>
            </a:r>
            <a:r>
              <a:rPr lang="de-DE" altLang="de-DE" sz="1800" dirty="0" err="1">
                <a:latin typeface="Times New Roman" panose="02020603050405020304" pitchFamily="18" charset="0"/>
                <a:cs typeface="Times New Roman" panose="02020603050405020304" pitchFamily="18" charset="0"/>
              </a:rPr>
              <a:t>Schwalenberger</a:t>
            </a:r>
            <a:r>
              <a:rPr lang="de-DE" altLang="de-DE" sz="1800" dirty="0">
                <a:latin typeface="Times New Roman" panose="02020603050405020304" pitchFamily="18" charset="0"/>
                <a:cs typeface="Times New Roman" panose="02020603050405020304" pitchFamily="18" charset="0"/>
              </a:rPr>
              <a:t> sind somit </a:t>
            </a:r>
            <a:r>
              <a:rPr lang="de-DE" altLang="de-DE" sz="1800" dirty="0" err="1">
                <a:latin typeface="Times New Roman" panose="02020603050405020304" pitchFamily="18" charset="0"/>
                <a:cs typeface="Times New Roman" panose="02020603050405020304" pitchFamily="18" charset="0"/>
              </a:rPr>
              <a:t>esikonischer</a:t>
            </a:r>
            <a:r>
              <a:rPr lang="de-DE" altLang="de-DE" sz="1800" dirty="0">
                <a:latin typeface="Times New Roman" panose="02020603050405020304" pitchFamily="18" charset="0"/>
                <a:cs typeface="Times New Roman" panose="02020603050405020304" pitchFamily="18" charset="0"/>
              </a:rPr>
              <a:t> Herkunft und konnten sich beim Aufbau ihrer Herrschaft im </a:t>
            </a:r>
            <a:r>
              <a:rPr lang="de-DE" altLang="de-DE" sz="1800" dirty="0" err="1">
                <a:latin typeface="Times New Roman" panose="02020603050405020304" pitchFamily="18" charset="0"/>
                <a:cs typeface="Times New Roman" panose="02020603050405020304" pitchFamily="18" charset="0"/>
              </a:rPr>
              <a:t>Ittergau</a:t>
            </a:r>
            <a:r>
              <a:rPr lang="de-DE" altLang="de-DE" sz="1800" dirty="0">
                <a:latin typeface="Times New Roman" panose="02020603050405020304" pitchFamily="18" charset="0"/>
                <a:cs typeface="Times New Roman" panose="02020603050405020304" pitchFamily="18" charset="0"/>
              </a:rPr>
              <a:t> auf ältere Besitzgrundlagen stützen.</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Zusammenfassend ist festzustellen, </a:t>
            </a:r>
            <a:r>
              <a:rPr lang="de-DE" altLang="de-DE" sz="1800" dirty="0" err="1">
                <a:latin typeface="Times New Roman" panose="02020603050405020304" pitchFamily="18" charset="0"/>
                <a:cs typeface="Times New Roman" panose="02020603050405020304" pitchFamily="18" charset="0"/>
              </a:rPr>
              <a:t>daß</a:t>
            </a:r>
            <a:r>
              <a:rPr lang="de-DE" altLang="de-DE" sz="1800" dirty="0">
                <a:latin typeface="Times New Roman" panose="02020603050405020304" pitchFamily="18" charset="0"/>
                <a:cs typeface="Times New Roman" panose="02020603050405020304" pitchFamily="18" charset="0"/>
              </a:rPr>
              <a:t> die Quellen zur frühen Geschichte von Höringhausen bis in die erste Hälfte des 9. Jahrhunderts reichen. Der Ort existierte aber wohl schon seit längerer Zeit, denn die Gründersippe hat die Namen </a:t>
            </a:r>
            <a:r>
              <a:rPr lang="de-DE" altLang="de-DE" sz="1800" dirty="0" err="1">
                <a:latin typeface="Times New Roman" panose="02020603050405020304" pitchFamily="18" charset="0"/>
                <a:cs typeface="Times New Roman" panose="02020603050405020304" pitchFamily="18" charset="0"/>
              </a:rPr>
              <a:t>Hoger</a:t>
            </a:r>
            <a:r>
              <a:rPr lang="de-DE" altLang="de-DE" sz="1800" dirty="0">
                <a:latin typeface="Times New Roman" panose="02020603050405020304" pitchFamily="18" charset="0"/>
                <a:cs typeface="Times New Roman" panose="02020603050405020304" pitchFamily="18" charset="0"/>
              </a:rPr>
              <a:t> und </a:t>
            </a:r>
            <a:r>
              <a:rPr lang="de-DE" altLang="de-DE" sz="1800" dirty="0" err="1">
                <a:latin typeface="Times New Roman" panose="02020603050405020304" pitchFamily="18" charset="0"/>
                <a:cs typeface="Times New Roman" panose="02020603050405020304" pitchFamily="18" charset="0"/>
              </a:rPr>
              <a:t>Richswith</a:t>
            </a:r>
            <a:r>
              <a:rPr lang="de-DE" altLang="de-DE" sz="1800" dirty="0">
                <a:latin typeface="Times New Roman" panose="02020603050405020304" pitchFamily="18" charset="0"/>
                <a:cs typeface="Times New Roman" panose="02020603050405020304" pitchFamily="18" charset="0"/>
              </a:rPr>
              <a:t> wohl aus den Traditionsnamen ihres älteren Namenbestandes übernommen. Dagegen </a:t>
            </a:r>
            <a:r>
              <a:rPr lang="de-DE" altLang="de-DE" sz="1800" dirty="0" err="1">
                <a:latin typeface="Times New Roman" panose="02020603050405020304" pitchFamily="18" charset="0"/>
                <a:cs typeface="Times New Roman" panose="02020603050405020304" pitchFamily="18" charset="0"/>
              </a:rPr>
              <a:t>läßt</a:t>
            </a:r>
            <a:r>
              <a:rPr lang="de-DE" altLang="de-DE" sz="1800" dirty="0">
                <a:latin typeface="Times New Roman" panose="02020603050405020304" pitchFamily="18" charset="0"/>
                <a:cs typeface="Times New Roman" panose="02020603050405020304" pitchFamily="18" charset="0"/>
              </a:rPr>
              <a:t> sich eine Marsberger Urkunde von 1046 (nicht 1043) mit der Erwähnung der Kirche des heiligen Magnus und der </a:t>
            </a:r>
            <a:r>
              <a:rPr lang="de-DE" altLang="de-DE" sz="1800" dirty="0" err="1">
                <a:latin typeface="Times New Roman" panose="02020603050405020304" pitchFamily="18" charset="0"/>
                <a:cs typeface="Times New Roman" panose="02020603050405020304" pitchFamily="18" charset="0"/>
              </a:rPr>
              <a:t>villa</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Harenhusen</a:t>
            </a:r>
            <a:r>
              <a:rPr lang="de-DE" altLang="de-DE" sz="1800" dirty="0">
                <a:latin typeface="Times New Roman" panose="02020603050405020304" pitchFamily="18" charset="0"/>
                <a:cs typeface="Times New Roman" panose="02020603050405020304" pitchFamily="18" charset="0"/>
              </a:rPr>
              <a:t>" nicht für Höringhausen heranziehen. Es handelt sich hier um das schon genannte </a:t>
            </a:r>
            <a:r>
              <a:rPr lang="de-DE" altLang="de-DE" sz="1800" dirty="0" err="1">
                <a:latin typeface="Times New Roman" panose="02020603050405020304" pitchFamily="18" charset="0"/>
                <a:cs typeface="Times New Roman" panose="02020603050405020304" pitchFamily="18" charset="0"/>
              </a:rPr>
              <a:t>Horohusen</a:t>
            </a:r>
            <a:r>
              <a:rPr lang="de-DE" altLang="de-DE" sz="1800" dirty="0">
                <a:latin typeface="Times New Roman" panose="02020603050405020304" pitchFamily="18" charset="0"/>
                <a:cs typeface="Times New Roman" panose="02020603050405020304" pitchFamily="18" charset="0"/>
              </a:rPr>
              <a:t>, das heutige (Nieder-)Marsberg.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126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85B67B-1E91-4375-832C-CDA03B3C624F}" type="slidenum">
              <a:rPr lang="de-DE" altLang="de-DE" sz="1400" smtClean="0">
                <a:latin typeface="Arial" panose="020B0604020202020204" pitchFamily="34" charset="0"/>
              </a:rPr>
              <a:pPr>
                <a:spcBef>
                  <a:spcPct val="0"/>
                </a:spcBef>
                <a:buFontTx/>
                <a:buNone/>
              </a:pPr>
              <a:t>10</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41404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49275" y="0"/>
            <a:ext cx="5759450" cy="8243888"/>
          </a:xfrm>
        </p:spPr>
        <p:txBody>
          <a:bodyPr anchor="t"/>
          <a:lstStyle/>
          <a:p>
            <a:pPr algn="l"/>
            <a:r>
              <a:rPr lang="de-DE" altLang="de-DE" sz="1400" dirty="0" smtClean="0"/>
              <a:t> </a:t>
            </a:r>
          </a:p>
        </p:txBody>
      </p:sp>
      <p:pic>
        <p:nvPicPr>
          <p:cNvPr id="12291" name="Picture 2" descr="D:\Höringhausen, Geschichte\Tönsmeyer\Wie alt ist Höringhau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45" y="1228609"/>
            <a:ext cx="5738193" cy="63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feld 5"/>
          <p:cNvSpPr txBox="1">
            <a:spLocks noChangeArrowheads="1"/>
          </p:cNvSpPr>
          <p:nvPr/>
        </p:nvSpPr>
        <p:spPr bwMode="auto">
          <a:xfrm>
            <a:off x="525462" y="628029"/>
            <a:ext cx="5807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u="none" dirty="0">
                <a:solidFill>
                  <a:schemeClr val="tx2"/>
                </a:solidFill>
                <a:cs typeface="Times New Roman" panose="02020603050405020304" pitchFamily="18" charset="0"/>
              </a:rPr>
              <a:t>Aus einem Beitrag </a:t>
            </a:r>
            <a:r>
              <a:rPr lang="de-DE" altLang="de-DE" sz="1800" u="none" dirty="0" smtClean="0">
                <a:solidFill>
                  <a:schemeClr val="tx2"/>
                </a:solidFill>
                <a:cs typeface="Times New Roman" panose="02020603050405020304" pitchFamily="18" charset="0"/>
              </a:rPr>
              <a:t>von Herrn </a:t>
            </a:r>
            <a:r>
              <a:rPr lang="de-DE" altLang="de-DE" sz="1800" u="none" dirty="0" err="1" smtClean="0">
                <a:solidFill>
                  <a:schemeClr val="tx2"/>
                </a:solidFill>
                <a:cs typeface="Times New Roman" panose="02020603050405020304" pitchFamily="18" charset="0"/>
              </a:rPr>
              <a:t>Tönsmeyer</a:t>
            </a:r>
            <a:r>
              <a:rPr lang="de-DE" altLang="de-DE" sz="1800" u="none" dirty="0" smtClean="0">
                <a:solidFill>
                  <a:schemeClr val="tx2"/>
                </a:solidFill>
                <a:cs typeface="Times New Roman" panose="02020603050405020304" pitchFamily="18" charset="0"/>
              </a:rPr>
              <a:t> in </a:t>
            </a:r>
            <a:r>
              <a:rPr lang="de-DE" altLang="de-DE" sz="1800" u="none" dirty="0">
                <a:solidFill>
                  <a:schemeClr val="tx2"/>
                </a:solidFill>
                <a:cs typeface="Times New Roman" panose="02020603050405020304" pitchFamily="18" charset="0"/>
              </a:rPr>
              <a:t>der WLZ </a:t>
            </a:r>
            <a:endParaRPr lang="de-DE" altLang="de-DE" sz="1800" dirty="0">
              <a:solidFill>
                <a:schemeClr val="tx2"/>
              </a:solidFill>
              <a:cs typeface="Times New Roman" panose="02020603050405020304" pitchFamily="18" charset="0"/>
            </a:endParaRPr>
          </a:p>
        </p:txBody>
      </p:sp>
      <p:sp>
        <p:nvSpPr>
          <p:cNvPr id="1229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402C08-EA61-4DD1-8BF2-65E21C4C354A}" type="slidenum">
              <a:rPr lang="de-DE" altLang="de-DE" sz="1400" smtClean="0">
                <a:latin typeface="Arial" panose="020B0604020202020204" pitchFamily="34" charset="0"/>
              </a:rPr>
              <a:pPr>
                <a:spcBef>
                  <a:spcPct val="0"/>
                </a:spcBef>
                <a:buFontTx/>
                <a:buNone/>
              </a:pPr>
              <a:t>11</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766222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49275" y="-1"/>
            <a:ext cx="5832475" cy="8239539"/>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Hans Dieter </a:t>
            </a:r>
            <a:r>
              <a:rPr lang="de-DE" altLang="de-DE" sz="1800" dirty="0" err="1" smtClean="0">
                <a:latin typeface="Times New Roman" panose="02020603050405020304" pitchFamily="18" charset="0"/>
                <a:cs typeface="Times New Roman" panose="02020603050405020304" pitchFamily="18" charset="0"/>
              </a:rPr>
              <a:t>Tönsmeyer</a:t>
            </a:r>
            <a:r>
              <a:rPr lang="de-DE" altLang="de-DE" sz="1800" dirty="0" smtClean="0">
                <a:latin typeface="Times New Roman" panose="02020603050405020304" pitchFamily="18" charset="0"/>
                <a:cs typeface="Times New Roman" panose="02020603050405020304" pitchFamily="18" charset="0"/>
              </a:rPr>
              <a:t>                                                     19.1.2011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59558 Lippstadt,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Albert-Schweitzer-Straße-14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Telefon: 02941/63635</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E-Mail: </a:t>
            </a:r>
            <a:r>
              <a:rPr lang="de-DE" altLang="de-DE" sz="1800" dirty="0" err="1" smtClean="0">
                <a:latin typeface="Times New Roman" panose="02020603050405020304" pitchFamily="18" charset="0"/>
                <a:cs typeface="Times New Roman" panose="02020603050405020304" pitchFamily="18" charset="0"/>
              </a:rPr>
              <a:t>toensmeyer.hd</a:t>
            </a:r>
            <a:r>
              <a:rPr lang="de-DE" altLang="de-DE" sz="1800" dirty="0" smtClean="0">
                <a:latin typeface="Times New Roman" panose="02020603050405020304" pitchFamily="18" charset="0"/>
                <a:cs typeface="Times New Roman" panose="02020603050405020304" pitchFamily="18" charset="0"/>
              </a:rPr>
              <a:t>(g)t-online.de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Herrn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Heinrich Figge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Kirchstraße 3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34513 Waldeck</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Sehr geehrter Herr Figge,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wie zugesagt, übersende ich Ihnen hiermit vier Literaturauszüge zur Geschichte von Höringhausen,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1.Helmut Müller, Die Urkunden des Klosters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Fredeburg</a:t>
            </a:r>
            <a:r>
              <a:rPr lang="de-DE" altLang="de-DE" sz="1800" dirty="0" smtClean="0">
                <a:latin typeface="Times New Roman" panose="02020603050405020304" pitchFamily="18" charset="0"/>
                <a:cs typeface="Times New Roman" panose="02020603050405020304" pitchFamily="18" charset="0"/>
              </a:rPr>
              <a:t> 1994.</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Eine nicht im Original erhaltene Urkunde nennt „</a:t>
            </a:r>
            <a:r>
              <a:rPr lang="de-DE" altLang="de-DE" sz="1800" dirty="0" err="1" smtClean="0">
                <a:latin typeface="Times New Roman" panose="02020603050405020304" pitchFamily="18" charset="0"/>
                <a:cs typeface="Times New Roman" panose="02020603050405020304" pitchFamily="18" charset="0"/>
              </a:rPr>
              <a:t>Rixedehusen</a:t>
            </a:r>
            <a:r>
              <a:rPr lang="de-DE" altLang="de-DE" sz="1800" dirty="0" smtClean="0">
                <a:latin typeface="Times New Roman" panose="02020603050405020304" pitchFamily="18" charset="0"/>
                <a:cs typeface="Times New Roman" panose="02020603050405020304" pitchFamily="18" charset="0"/>
              </a:rPr>
              <a:t>“ im Jahr 1209 (Seite 48, Nr.10).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Weitere Ortsnennungen finden Sie im Register auf der Seite 615. 2. Klaus </a:t>
            </a:r>
            <a:r>
              <a:rPr lang="de-DE" altLang="de-DE" sz="1800" dirty="0" err="1" smtClean="0">
                <a:latin typeface="Times New Roman" panose="02020603050405020304" pitchFamily="18" charset="0"/>
                <a:cs typeface="Times New Roman" panose="02020603050405020304" pitchFamily="18" charset="0"/>
              </a:rPr>
              <a:t>Andrießen</a:t>
            </a:r>
            <a:r>
              <a:rPr lang="de-DE" altLang="de-DE" sz="1800" dirty="0" smtClean="0">
                <a:latin typeface="Times New Roman" panose="02020603050405020304" pitchFamily="18" charset="0"/>
                <a:cs typeface="Times New Roman" panose="02020603050405020304" pitchFamily="18" charset="0"/>
              </a:rPr>
              <a:t>, Siedlungsnamen in Hessen: Verbreitung und Entfaltung bis 1200, Marburg 1990. Höringhausen und „</a:t>
            </a:r>
            <a:r>
              <a:rPr lang="de-DE" altLang="de-DE" sz="1800" dirty="0" err="1" smtClean="0">
                <a:latin typeface="Times New Roman" panose="02020603050405020304" pitchFamily="18" charset="0"/>
                <a:cs typeface="Times New Roman" panose="02020603050405020304" pitchFamily="18" charset="0"/>
              </a:rPr>
              <a:t>Rixedehusen</a:t>
            </a:r>
            <a:r>
              <a:rPr lang="de-DE" altLang="de-DE" sz="1800" dirty="0" smtClean="0">
                <a:latin typeface="Times New Roman" panose="02020603050405020304" pitchFamily="18" charset="0"/>
                <a:cs typeface="Times New Roman" panose="02020603050405020304" pitchFamily="18" charset="0"/>
              </a:rPr>
              <a:t>“ werden nicht genannt, weil ihre Ersterwähnungen nach 1200 erfolgen. Dagegen erscheint das 1123 erstmals genannte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(Seite 100).</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3. Helmut Müller, Urkunden der Propstei Marsberg, Münster 1998. Die Weihenotiz von 1046 (Seite 31, Nr. 1, Jahr erschlossen, ältere Forschung hat 1043) kann für Höringhausen nicht herangezogen werden. Vgl. </a:t>
            </a:r>
            <a:r>
              <a:rPr lang="de-DE" altLang="de-DE" sz="1800" dirty="0" err="1" smtClean="0">
                <a:latin typeface="Times New Roman" panose="02020603050405020304" pitchFamily="18" charset="0"/>
                <a:cs typeface="Times New Roman" panose="02020603050405020304" pitchFamily="18" charset="0"/>
              </a:rPr>
              <a:t>Andrießen</a:t>
            </a:r>
            <a:r>
              <a:rPr lang="de-DE" altLang="de-DE" sz="1800" dirty="0" smtClean="0">
                <a:latin typeface="Times New Roman" panose="02020603050405020304" pitchFamily="18" charset="0"/>
                <a:cs typeface="Times New Roman" panose="02020603050405020304" pitchFamily="18" charset="0"/>
              </a:rPr>
              <a:t>, vorstehend.</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pic>
        <p:nvPicPr>
          <p:cNvPr id="13315"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76" y="8342844"/>
            <a:ext cx="14160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F9649D-368A-4005-8EA9-4282DCFC41E6}" type="slidenum">
              <a:rPr lang="de-DE" altLang="de-DE" sz="1400" smtClean="0">
                <a:latin typeface="Arial" panose="020B0604020202020204" pitchFamily="34" charset="0"/>
              </a:rPr>
              <a:pPr>
                <a:spcBef>
                  <a:spcPct val="0"/>
                </a:spcBef>
                <a:buFontTx/>
                <a:buNone/>
              </a:pPr>
              <a:t>12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32582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49275" y="0"/>
            <a:ext cx="5832475" cy="7850188"/>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4. Hans Heinrich Kaminsky, Studien zur Reichsabtei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in der Salierzeit, Köln 1972. Die im Register (Seite 277) gegebene Höringhausen-Erwähnung wird auf der dort genannten Seite 66, Anmerkung 8 wieder </a:t>
            </a:r>
            <a:r>
              <a:rPr lang="de-DE" altLang="de-DE" sz="1800" dirty="0" err="1" smtClean="0">
                <a:latin typeface="Times New Roman" panose="02020603050405020304" pitchFamily="18" charset="0"/>
                <a:cs typeface="Times New Roman" panose="02020603050405020304" pitchFamily="18" charset="0"/>
              </a:rPr>
              <a:t>rückgänging</a:t>
            </a:r>
            <a:r>
              <a:rPr lang="de-DE" altLang="de-DE" sz="1800" dirty="0" smtClean="0">
                <a:latin typeface="Times New Roman" panose="02020603050405020304" pitchFamily="18" charset="0"/>
                <a:cs typeface="Times New Roman" panose="02020603050405020304" pitchFamily="18" charset="0"/>
              </a:rPr>
              <a:t> gemacht. Der moderne Druck bei Müller (vorstehend) kennt kein Höringhausen. Auf Kaminsky als Gewährsmann </a:t>
            </a:r>
            <a:r>
              <a:rPr lang="de-DE" altLang="de-DE" sz="1800" dirty="0" err="1" smtClean="0">
                <a:latin typeface="Times New Roman" panose="02020603050405020304" pitchFamily="18" charset="0"/>
                <a:cs typeface="Times New Roman" panose="02020603050405020304" pitchFamily="18" charset="0"/>
              </a:rPr>
              <a:t>muß</a:t>
            </a:r>
            <a:r>
              <a:rPr lang="de-DE" altLang="de-DE" sz="1800" dirty="0" smtClean="0">
                <a:latin typeface="Times New Roman" panose="02020603050405020304" pitchFamily="18" charset="0"/>
                <a:cs typeface="Times New Roman" panose="02020603050405020304" pitchFamily="18" charset="0"/>
              </a:rPr>
              <a:t> leider verzichtet werden.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Mit freundlichen Grüßen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3316"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F9649D-368A-4005-8EA9-4282DCFC41E6}" type="slidenum">
              <a:rPr lang="de-DE" altLang="de-DE" sz="1400" smtClean="0">
                <a:latin typeface="Arial" panose="020B0604020202020204" pitchFamily="34" charset="0"/>
              </a:rPr>
              <a:pPr>
                <a:spcBef>
                  <a:spcPct val="0"/>
                </a:spcBef>
                <a:buFontTx/>
                <a:buNone/>
              </a:pPr>
              <a:t>13</a:t>
            </a:fld>
            <a:endParaRPr lang="de-DE" altLang="de-DE" sz="1400" smtClean="0">
              <a:latin typeface="Arial" panose="020B0604020202020204" pitchFamily="34" charset="0"/>
            </a:endParaRPr>
          </a:p>
        </p:txBody>
      </p:sp>
      <p:pic>
        <p:nvPicPr>
          <p:cNvPr id="5"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41" y="2319730"/>
            <a:ext cx="14160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21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49275" y="250825"/>
            <a:ext cx="5832475" cy="7850188"/>
          </a:xfrm>
        </p:spPr>
        <p:txBody>
          <a:bodyPr anchor="t"/>
          <a:lstStyle/>
          <a:p>
            <a:pPr algn="l"/>
            <a:r>
              <a:rPr lang="de-DE" altLang="de-DE" sz="1400" b="1" u="sng" smtClean="0"/>
              <a:t>1.</a:t>
            </a:r>
          </a:p>
        </p:txBody>
      </p:sp>
      <p:pic>
        <p:nvPicPr>
          <p:cNvPr id="14339" name="Picture 5" descr="D:\Höringhausen, Geschichte\Tönsmeye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577850"/>
            <a:ext cx="4964112" cy="765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5DC762E-8D99-4A7C-9FAD-816989FF25E7}" type="slidenum">
              <a:rPr lang="de-DE" altLang="de-DE" sz="1400" smtClean="0">
                <a:latin typeface="Arial" panose="020B0604020202020204" pitchFamily="34" charset="0"/>
              </a:rPr>
              <a:pPr>
                <a:spcBef>
                  <a:spcPct val="0"/>
                </a:spcBef>
                <a:buFontTx/>
                <a:buNone/>
              </a:pPr>
              <a:t>14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774973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549275" y="250825"/>
            <a:ext cx="5832475" cy="7850188"/>
          </a:xfrm>
        </p:spPr>
        <p:txBody>
          <a:bodyPr anchor="t"/>
          <a:lstStyle/>
          <a:p>
            <a:pPr algn="l"/>
            <a:r>
              <a:rPr lang="de-DE" altLang="de-DE" sz="1400" b="1" u="sng" smtClean="0"/>
              <a:t>2.</a:t>
            </a:r>
          </a:p>
        </p:txBody>
      </p:sp>
      <p:pic>
        <p:nvPicPr>
          <p:cNvPr id="15363" name="Picture 5" descr="D:\Höringhausen, Geschichte\Tönsmey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503238"/>
            <a:ext cx="5051425" cy="771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6E3D44-7174-4FEA-8E7E-ABBDD37BFC99}" type="slidenum">
              <a:rPr lang="de-DE" altLang="de-DE" sz="1400" smtClean="0">
                <a:latin typeface="Arial" panose="020B0604020202020204" pitchFamily="34" charset="0"/>
              </a:rPr>
              <a:pPr>
                <a:spcBef>
                  <a:spcPct val="0"/>
                </a:spcBef>
                <a:buFontTx/>
                <a:buNone/>
              </a:pPr>
              <a:t>15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80795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54038" y="208722"/>
            <a:ext cx="5832475" cy="8101013"/>
          </a:xfrm>
        </p:spPr>
        <p:txBody>
          <a:bodyPr anchor="t">
            <a:noAutofit/>
          </a:bodyPr>
          <a:lstStyle/>
          <a:p>
            <a:pPr algn="l"/>
            <a:r>
              <a:rPr lang="de-DE" altLang="de-DE" sz="1800" b="1" u="sng" dirty="0" smtClean="0">
                <a:latin typeface="Times New Roman" panose="02020603050405020304" pitchFamily="18" charset="0"/>
                <a:cs typeface="Times New Roman" panose="02020603050405020304" pitchFamily="18" charset="0"/>
              </a:rPr>
              <a:t>3.</a:t>
            </a:r>
            <a:r>
              <a:rPr lang="de-DE" altLang="de-DE" sz="1800" dirty="0" smtClean="0">
                <a:latin typeface="Times New Roman" panose="02020603050405020304" pitchFamily="18" charset="0"/>
                <a:cs typeface="Times New Roman" panose="02020603050405020304" pitchFamily="18" charset="0"/>
              </a:rPr>
              <a:t>          (1046) Juli 27</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Unter der Regierung König Heinrichs III. weiht </a:t>
            </a:r>
            <a:r>
              <a:rPr lang="de-DE" altLang="de-DE" sz="1800" dirty="0" err="1" smtClean="0">
                <a:latin typeface="Times New Roman" panose="02020603050405020304" pitchFamily="18" charset="0"/>
                <a:cs typeface="Times New Roman" panose="02020603050405020304" pitchFamily="18" charset="0"/>
              </a:rPr>
              <a:t>Bf</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Rotho</a:t>
            </a:r>
            <a:r>
              <a:rPr lang="de-DE" altLang="de-DE" sz="1800" dirty="0" smtClean="0">
                <a:latin typeface="Times New Roman" panose="02020603050405020304" pitchFamily="18" charset="0"/>
                <a:cs typeface="Times New Roman" panose="02020603050405020304" pitchFamily="18" charset="0"/>
              </a:rPr>
              <a:t> von Paderborn auf Bitten des Abtes </a:t>
            </a:r>
            <a:r>
              <a:rPr lang="de-DE" altLang="de-DE" sz="1800" dirty="0" err="1" smtClean="0">
                <a:latin typeface="Times New Roman" panose="02020603050405020304" pitchFamily="18" charset="0"/>
                <a:cs typeface="Times New Roman" panose="02020603050405020304" pitchFamily="18" charset="0"/>
              </a:rPr>
              <a:t>Druthmar</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die Kirche in Marsberg und legt hier näher bezeichnete Reliquien nieder. Er bestimmt zu ihrem Pfarrsprengel näher genannte Orte und weist ihr bestimmte Zehnte zu.</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In </a:t>
            </a:r>
            <a:r>
              <a:rPr lang="de-DE" altLang="de-DE" sz="1800" dirty="0" err="1" smtClean="0">
                <a:latin typeface="Times New Roman" panose="02020603050405020304" pitchFamily="18" charset="0"/>
                <a:cs typeface="Times New Roman" panose="02020603050405020304" pitchFamily="18" charset="0"/>
              </a:rPr>
              <a:t>nomine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sanctae</a:t>
            </a:r>
            <a:r>
              <a:rPr lang="de-DE" altLang="de-DE" sz="1800" dirty="0" smtClean="0">
                <a:latin typeface="Times New Roman" panose="02020603050405020304" pitchFamily="18" charset="0"/>
                <a:cs typeface="Times New Roman" panose="02020603050405020304" pitchFamily="18" charset="0"/>
              </a:rPr>
              <a:t> et </a:t>
            </a:r>
            <a:r>
              <a:rPr lang="de-DE" altLang="de-DE" sz="1800" dirty="0" err="1" smtClean="0">
                <a:latin typeface="Times New Roman" panose="02020603050405020304" pitchFamily="18" charset="0"/>
                <a:cs typeface="Times New Roman" panose="02020603050405020304" pitchFamily="18" charset="0"/>
              </a:rPr>
              <a:t>individuae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trinitatis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Regnante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Henrico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imperatore</a:t>
            </a:r>
            <a:r>
              <a:rPr lang="de-DE" altLang="de-DE" sz="1800" dirty="0" smtClean="0">
                <a:latin typeface="Times New Roman" panose="02020603050405020304" pitchFamily="18" charset="0"/>
                <a:cs typeface="Times New Roman" panose="02020603050405020304" pitchFamily="18" charset="0"/>
              </a:rPr>
              <a:t> 2) venerabilis </a:t>
            </a:r>
            <a:r>
              <a:rPr lang="de-DE" altLang="de-DE" sz="1800" dirty="0" err="1" smtClean="0">
                <a:latin typeface="Times New Roman" panose="02020603050405020304" pitchFamily="18" charset="0"/>
                <a:cs typeface="Times New Roman" panose="02020603050405020304" pitchFamily="18" charset="0"/>
              </a:rPr>
              <a:t>Paderbornensis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episcopus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Rotho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petente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Druthmaro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abbate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dedicavit</a:t>
            </a:r>
            <a:r>
              <a:rPr lang="de-DE" altLang="de-DE" sz="1800" dirty="0" smtClean="0">
                <a:latin typeface="Times New Roman" panose="02020603050405020304" pitchFamily="18" charset="0"/>
                <a:cs typeface="Times New Roman" panose="02020603050405020304" pitchFamily="18" charset="0"/>
              </a:rPr>
              <a:t> hoc </a:t>
            </a:r>
            <a:r>
              <a:rPr lang="de-DE" altLang="de-DE" sz="1800" dirty="0" err="1" smtClean="0">
                <a:latin typeface="Times New Roman" panose="02020603050405020304" pitchFamily="18" charset="0"/>
                <a:cs typeface="Times New Roman" panose="02020603050405020304" pitchFamily="18" charset="0"/>
              </a:rPr>
              <a:t>templum</a:t>
            </a:r>
            <a:r>
              <a:rPr lang="de-DE" altLang="de-DE" sz="1800" dirty="0" smtClean="0">
                <a:latin typeface="Times New Roman" panose="02020603050405020304" pitchFamily="18" charset="0"/>
                <a:cs typeface="Times New Roman" panose="02020603050405020304" pitchFamily="18" charset="0"/>
              </a:rPr>
              <a:t> VI. </a:t>
            </a:r>
            <a:r>
              <a:rPr lang="de-DE" altLang="de-DE" sz="1800" dirty="0" err="1" smtClean="0">
                <a:latin typeface="Times New Roman" panose="02020603050405020304" pitchFamily="18" charset="0"/>
                <a:cs typeface="Times New Roman" panose="02020603050405020304" pitchFamily="18" charset="0"/>
              </a:rPr>
              <a:t>kalendas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Augusti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hasque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sacrosanctas</a:t>
            </a:r>
            <a:r>
              <a:rPr lang="de-DE" altLang="de-DE" sz="1800" dirty="0" smtClean="0">
                <a:latin typeface="Times New Roman" panose="02020603050405020304" pitchFamily="18" charset="0"/>
                <a:cs typeface="Times New Roman" panose="02020603050405020304" pitchFamily="18" charset="0"/>
              </a:rPr>
              <a:t> hie </a:t>
            </a:r>
            <a:r>
              <a:rPr lang="de-DE" altLang="de-DE" sz="1800" dirty="0" err="1" smtClean="0">
                <a:latin typeface="Times New Roman" panose="02020603050405020304" pitchFamily="18" charset="0"/>
                <a:cs typeface="Times New Roman" panose="02020603050405020304" pitchFamily="18" charset="0"/>
              </a:rPr>
              <a:t>recondidit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reliquias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corporali</a:t>
            </a:r>
            <a:r>
              <a:rPr lang="de-DE" altLang="de-DE" sz="1800" dirty="0" smtClean="0">
                <a:latin typeface="Times New Roman" panose="02020603050405020304" pitchFamily="18" charset="0"/>
                <a:cs typeface="Times New Roman" panose="02020603050405020304" pitchFamily="18" charset="0"/>
              </a:rPr>
              <a:t> s. Petri </a:t>
            </a:r>
            <a:r>
              <a:rPr lang="de-DE" altLang="de-DE" sz="1800" dirty="0" err="1" smtClean="0">
                <a:latin typeface="Times New Roman" panose="02020603050405020304" pitchFamily="18" charset="0"/>
                <a:cs typeface="Times New Roman" panose="02020603050405020304" pitchFamily="18" charset="0"/>
              </a:rPr>
              <a:t>apostoli</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cruce</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scutellati</a:t>
            </a:r>
            <a:r>
              <a:rPr lang="de-DE" altLang="de-DE" sz="1800" dirty="0" smtClean="0">
                <a:latin typeface="Times New Roman" panose="02020603050405020304" pitchFamily="18" charset="0"/>
                <a:cs typeface="Times New Roman" panose="02020603050405020304" pitchFamily="18" charset="0"/>
              </a:rPr>
              <a:t> a)</a:t>
            </a:r>
            <a:r>
              <a:rPr lang="de-DE" altLang="de-DE" sz="1800" dirty="0" err="1" smtClean="0">
                <a:latin typeface="Times New Roman" panose="02020603050405020304" pitchFamily="18" charset="0"/>
                <a:cs typeface="Times New Roman" panose="02020603050405020304" pitchFamily="18" charset="0"/>
              </a:rPr>
              <a:t>eius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vestimento</a:t>
            </a:r>
            <a:r>
              <a:rPr lang="de-DE" altLang="de-DE" sz="1800" dirty="0" smtClean="0">
                <a:latin typeface="Times New Roman" panose="02020603050405020304" pitchFamily="18" charset="0"/>
                <a:cs typeface="Times New Roman" panose="02020603050405020304" pitchFamily="18" charset="0"/>
              </a:rPr>
              <a:t> b. Pauli </a:t>
            </a:r>
            <a:r>
              <a:rPr lang="de-DE" altLang="de-DE" sz="1800" dirty="0" err="1" smtClean="0">
                <a:latin typeface="Times New Roman" panose="02020603050405020304" pitchFamily="18" charset="0"/>
                <a:cs typeface="Times New Roman" panose="02020603050405020304" pitchFamily="18" charset="0"/>
              </a:rPr>
              <a:t>apostoli</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lapide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quoh</a:t>
            </a:r>
            <a:r>
              <a:rPr lang="de-DE" altLang="de-DE" sz="1800" dirty="0" smtClean="0">
                <a:latin typeface="Times New Roman" panose="02020603050405020304" pitchFamily="18" charset="0"/>
                <a:cs typeface="Times New Roman" panose="02020603050405020304" pitchFamily="18" charset="0"/>
              </a:rPr>
              <a:t> b) </a:t>
            </a:r>
            <a:r>
              <a:rPr lang="de-DE" altLang="de-DE" sz="1800" dirty="0" err="1" smtClean="0">
                <a:latin typeface="Times New Roman" panose="02020603050405020304" pitchFamily="18" charset="0"/>
                <a:cs typeface="Times New Roman" panose="02020603050405020304" pitchFamily="18" charset="0"/>
              </a:rPr>
              <a:t>lapidatus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est</a:t>
            </a:r>
            <a:r>
              <a:rPr lang="de-DE" altLang="de-DE" sz="1800" dirty="0" smtClean="0">
                <a:latin typeface="Times New Roman" panose="02020603050405020304" pitchFamily="18" charset="0"/>
                <a:cs typeface="Times New Roman" panose="02020603050405020304" pitchFamily="18" charset="0"/>
              </a:rPr>
              <a:t> b. Stephanus c); de </a:t>
            </a:r>
            <a:r>
              <a:rPr lang="de-DE" altLang="de-DE" sz="1800" dirty="0" err="1" smtClean="0">
                <a:latin typeface="Times New Roman" panose="02020603050405020304" pitchFamily="18" charset="0"/>
                <a:cs typeface="Times New Roman" panose="02020603050405020304" pitchFamily="18" charset="0"/>
              </a:rPr>
              <a:t>membris</a:t>
            </a:r>
            <a:r>
              <a:rPr lang="de-DE" altLang="de-DE" sz="1800" dirty="0" smtClean="0">
                <a:latin typeface="Times New Roman" panose="02020603050405020304" pitchFamily="18" charset="0"/>
                <a:cs typeface="Times New Roman" panose="02020603050405020304" pitchFamily="18" charset="0"/>
              </a:rPr>
              <a:t> s (s). </a:t>
            </a:r>
            <a:r>
              <a:rPr lang="de-DE" altLang="de-DE" sz="1800" dirty="0" err="1" smtClean="0">
                <a:latin typeface="Times New Roman" panose="02020603050405020304" pitchFamily="18" charset="0"/>
                <a:cs typeface="Times New Roman" panose="02020603050405020304" pitchFamily="18" charset="0"/>
              </a:rPr>
              <a:t>Magni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Tiburtii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Valeriani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Clementis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Pancratii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Chrysogoni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Georgii</a:t>
            </a:r>
            <a:r>
              <a:rPr lang="de-DE" altLang="de-DE" sz="1800" dirty="0" smtClean="0">
                <a:latin typeface="Times New Roman" panose="02020603050405020304" pitchFamily="18" charset="0"/>
                <a:cs typeface="Times New Roman" panose="02020603050405020304" pitchFamily="18" charset="0"/>
              </a:rPr>
              <a:t>, Joannis et Pauli, </a:t>
            </a:r>
            <a:r>
              <a:rPr lang="de-DE" altLang="de-DE" sz="1800" dirty="0" err="1" smtClean="0">
                <a:latin typeface="Times New Roman" panose="02020603050405020304" pitchFamily="18" charset="0"/>
                <a:cs typeface="Times New Roman" panose="02020603050405020304" pitchFamily="18" charset="0"/>
              </a:rPr>
              <a:t>Stephani</a:t>
            </a:r>
            <a:r>
              <a:rPr lang="de-DE" altLang="de-DE" sz="1800" dirty="0" smtClean="0">
                <a:latin typeface="Times New Roman" panose="02020603050405020304" pitchFamily="18" charset="0"/>
                <a:cs typeface="Times New Roman" panose="02020603050405020304" pitchFamily="18" charset="0"/>
              </a:rPr>
              <a:t> et </a:t>
            </a:r>
            <a:r>
              <a:rPr lang="de-DE" altLang="de-DE" sz="1800" dirty="0" err="1" smtClean="0">
                <a:latin typeface="Times New Roman" panose="02020603050405020304" pitchFamily="18" charset="0"/>
                <a:cs typeface="Times New Roman" panose="02020603050405020304" pitchFamily="18" charset="0"/>
              </a:rPr>
              <a:t>Viti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Dionysii</a:t>
            </a:r>
            <a:r>
              <a:rPr lang="de-DE" altLang="de-DE" sz="1800" dirty="0" smtClean="0">
                <a:latin typeface="Times New Roman" panose="02020603050405020304" pitchFamily="18" charset="0"/>
                <a:cs typeface="Times New Roman" panose="02020603050405020304" pitchFamily="18" charset="0"/>
              </a:rPr>
              <a:t>. Item (de) </a:t>
            </a:r>
            <a:r>
              <a:rPr lang="de-DE" altLang="de-DE" sz="1800" dirty="0" err="1" smtClean="0">
                <a:latin typeface="Times New Roman" panose="02020603050405020304" pitchFamily="18" charset="0"/>
                <a:cs typeface="Times New Roman" panose="02020603050405020304" pitchFamily="18" charset="0"/>
              </a:rPr>
              <a:t>vestimento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Innocentü</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martyris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Gregorii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Liborii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Benedicti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Adelberti</a:t>
            </a:r>
            <a:r>
              <a:rPr lang="de-DE" altLang="de-DE" sz="1800" dirty="0" smtClean="0">
                <a:latin typeface="Times New Roman" panose="02020603050405020304" pitchFamily="18" charset="0"/>
                <a:cs typeface="Times New Roman" panose="02020603050405020304" pitchFamily="18" charset="0"/>
              </a:rPr>
              <a:t>, Petri </a:t>
            </a:r>
            <a:r>
              <a:rPr lang="de-DE" altLang="de-DE" sz="1800" dirty="0" err="1" smtClean="0">
                <a:latin typeface="Times New Roman" panose="02020603050405020304" pitchFamily="18" charset="0"/>
                <a:cs typeface="Times New Roman" panose="02020603050405020304" pitchFamily="18" charset="0"/>
              </a:rPr>
              <a:t>Diaconi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confessorum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Agathae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Caeciliae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Afrae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Eugeniae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Aldegundis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virginum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Statuit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autem</a:t>
            </a:r>
            <a:r>
              <a:rPr lang="de-DE" altLang="de-DE" sz="1800" dirty="0" smtClean="0">
                <a:latin typeface="Times New Roman" panose="02020603050405020304" pitchFamily="18" charset="0"/>
                <a:cs typeface="Times New Roman" panose="02020603050405020304" pitchFamily="18" charset="0"/>
              </a:rPr>
              <a:t> ad </a:t>
            </a:r>
            <a:r>
              <a:rPr lang="de-DE" altLang="de-DE" sz="1800" dirty="0" err="1" smtClean="0">
                <a:latin typeface="Times New Roman" panose="02020603050405020304" pitchFamily="18" charset="0"/>
                <a:cs typeface="Times New Roman" panose="02020603050405020304" pitchFamily="18" charset="0"/>
              </a:rPr>
              <a:t>terminum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istius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ecclesiae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has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pertinere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villas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Harenhusen</a:t>
            </a:r>
            <a:r>
              <a:rPr lang="de-DE" altLang="de-DE" sz="1800" dirty="0" smtClean="0">
                <a:latin typeface="Times New Roman" panose="02020603050405020304" pitchFamily="18" charset="0"/>
                <a:cs typeface="Times New Roman" panose="02020603050405020304" pitchFamily="18" charset="0"/>
              </a:rPr>
              <a:t> d), </a:t>
            </a:r>
            <a:r>
              <a:rPr lang="de-DE" altLang="de-DE" sz="1800" dirty="0" err="1" smtClean="0">
                <a:latin typeface="Times New Roman" panose="02020603050405020304" pitchFamily="18" charset="0"/>
                <a:cs typeface="Times New Roman" panose="02020603050405020304" pitchFamily="18" charset="0"/>
              </a:rPr>
              <a:t>Albertinghusen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Altalanghusew</a:t>
            </a:r>
            <a:r>
              <a:rPr lang="de-DE" altLang="de-DE" sz="1800" dirty="0" smtClean="0">
                <a:latin typeface="Times New Roman" panose="02020603050405020304" pitchFamily="18" charset="0"/>
                <a:cs typeface="Times New Roman" panose="02020603050405020304" pitchFamily="18" charset="0"/>
              </a:rPr>
              <a:t> e) , </a:t>
            </a:r>
            <a:r>
              <a:rPr lang="de-DE" altLang="de-DE" sz="1800" dirty="0" err="1" smtClean="0">
                <a:latin typeface="Times New Roman" panose="02020603050405020304" pitchFamily="18" charset="0"/>
                <a:cs typeface="Times New Roman" panose="02020603050405020304" pitchFamily="18" charset="0"/>
              </a:rPr>
              <a:t>Osneti</a:t>
            </a:r>
            <a:r>
              <a:rPr lang="de-DE" altLang="de-DE" sz="1800" dirty="0" smtClean="0">
                <a:latin typeface="Times New Roman" panose="02020603050405020304" pitchFamily="18" charset="0"/>
                <a:cs typeface="Times New Roman" panose="02020603050405020304" pitchFamily="18" charset="0"/>
              </a:rPr>
              <a:t> f) </a:t>
            </a:r>
            <a:r>
              <a:rPr lang="de-DE" altLang="de-DE" sz="1800" dirty="0" err="1" smtClean="0">
                <a:latin typeface="Times New Roman" panose="02020603050405020304" pitchFamily="18" charset="0"/>
                <a:cs typeface="Times New Roman" panose="02020603050405020304" pitchFamily="18" charset="0"/>
              </a:rPr>
              <a:t>Twesine</a:t>
            </a:r>
            <a:r>
              <a:rPr lang="de-DE" altLang="de-DE" sz="1800" dirty="0" smtClean="0">
                <a:latin typeface="Times New Roman" panose="02020603050405020304" pitchFamily="18" charset="0"/>
                <a:cs typeface="Times New Roman" panose="02020603050405020304" pitchFamily="18" charset="0"/>
              </a:rPr>
              <a:t> g), </a:t>
            </a:r>
            <a:r>
              <a:rPr lang="de-DE" altLang="de-DE" sz="1800" dirty="0" err="1" smtClean="0">
                <a:latin typeface="Times New Roman" panose="02020603050405020304" pitchFamily="18" charset="0"/>
                <a:cs typeface="Times New Roman" panose="02020603050405020304" pitchFamily="18" charset="0"/>
              </a:rPr>
              <a:t>Siltzinghusen</a:t>
            </a:r>
            <a:r>
              <a:rPr lang="de-DE" altLang="de-DE" sz="1800" dirty="0" smtClean="0">
                <a:latin typeface="Times New Roman" panose="02020603050405020304" pitchFamily="18" charset="0"/>
                <a:cs typeface="Times New Roman" panose="02020603050405020304" pitchFamily="18" charset="0"/>
              </a:rPr>
              <a:t> h), </a:t>
            </a:r>
            <a:r>
              <a:rPr lang="de-DE" altLang="de-DE" sz="1800" dirty="0" err="1" smtClean="0">
                <a:latin typeface="Times New Roman" panose="02020603050405020304" pitchFamily="18" charset="0"/>
                <a:cs typeface="Times New Roman" panose="02020603050405020304" pitchFamily="18" charset="0"/>
              </a:rPr>
              <a:t>Helmeringhusen</a:t>
            </a:r>
            <a:r>
              <a:rPr lang="de-DE" altLang="de-DE" sz="1800" dirty="0" smtClean="0">
                <a:latin typeface="Times New Roman" panose="02020603050405020304" pitchFamily="18" charset="0"/>
                <a:cs typeface="Times New Roman" panose="02020603050405020304" pitchFamily="18" charset="0"/>
              </a:rPr>
              <a:t> i), </a:t>
            </a:r>
            <a:r>
              <a:rPr lang="de-DE" altLang="de-DE" sz="1800" dirty="0" err="1" smtClean="0">
                <a:latin typeface="Times New Roman" panose="02020603050405020304" pitchFamily="18" charset="0"/>
                <a:cs typeface="Times New Roman" panose="02020603050405020304" pitchFamily="18" charset="0"/>
              </a:rPr>
              <a:t>Dotata</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est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autem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deeimis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harum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villarum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Widelinchusenk</a:t>
            </a:r>
            <a:r>
              <a:rPr lang="de-DE" altLang="de-DE" sz="1800" dirty="0" smtClean="0">
                <a:latin typeface="Times New Roman" panose="02020603050405020304" pitchFamily="18" charset="0"/>
                <a:cs typeface="Times New Roman" panose="02020603050405020304" pitchFamily="18" charset="0"/>
              </a:rPr>
              <a:t>  k), </a:t>
            </a:r>
            <a:r>
              <a:rPr lang="de-DE" altLang="de-DE" sz="1800" dirty="0" err="1" smtClean="0">
                <a:latin typeface="Times New Roman" panose="02020603050405020304" pitchFamily="18" charset="0"/>
                <a:cs typeface="Times New Roman" panose="02020603050405020304" pitchFamily="18" charset="0"/>
              </a:rPr>
              <a:t>Hustide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Herlincghusen</a:t>
            </a:r>
            <a:r>
              <a:rPr lang="de-DE" altLang="de-DE" sz="1800" dirty="0" smtClean="0">
                <a:latin typeface="Times New Roman" panose="02020603050405020304" pitchFamily="18" charset="0"/>
                <a:cs typeface="Times New Roman" panose="02020603050405020304" pitchFamily="18" charset="0"/>
              </a:rPr>
              <a:t> 1). </a:t>
            </a:r>
            <a:r>
              <a:rPr lang="de-DE" altLang="de-DE" sz="1800" dirty="0" err="1" smtClean="0">
                <a:latin typeface="Times New Roman" panose="02020603050405020304" pitchFamily="18" charset="0"/>
                <a:cs typeface="Times New Roman" panose="02020603050405020304" pitchFamily="18" charset="0"/>
              </a:rPr>
              <a:t>Quam</a:t>
            </a:r>
            <a:r>
              <a:rPr lang="de-DE" altLang="de-DE" sz="1800" dirty="0" smtClean="0">
                <a:latin typeface="Times New Roman" panose="02020603050405020304" pitchFamily="18" charset="0"/>
                <a:cs typeface="Times New Roman" panose="02020603050405020304" pitchFamily="18" charset="0"/>
              </a:rPr>
              <a:t> ne </a:t>
            </a:r>
            <a:r>
              <a:rPr lang="de-DE" altLang="de-DE" sz="1800" dirty="0" err="1" smtClean="0">
                <a:latin typeface="Times New Roman" panose="02020603050405020304" pitchFamily="18" charset="0"/>
                <a:cs typeface="Times New Roman" panose="02020603050405020304" pitchFamily="18" charset="0"/>
              </a:rPr>
              <a:t>quis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infringere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aut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denegarem</a:t>
            </a:r>
            <a:r>
              <a:rPr lang="de-DE" altLang="de-DE" sz="1800" dirty="0" smtClean="0">
                <a:latin typeface="Times New Roman" panose="02020603050405020304" pitchFamily="18" charset="0"/>
                <a:cs typeface="Times New Roman" panose="02020603050405020304" pitchFamily="18" charset="0"/>
              </a:rPr>
              <a:t> m) </a:t>
            </a:r>
            <a:r>
              <a:rPr lang="de-DE" altLang="de-DE" sz="1800" dirty="0" err="1" smtClean="0">
                <a:latin typeface="Times New Roman" panose="02020603050405020304" pitchFamily="18" charset="0"/>
                <a:cs typeface="Times New Roman" panose="02020603050405020304" pitchFamily="18" charset="0"/>
              </a:rPr>
              <a:t>praesumat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praedictus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episcopus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Rotho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terribili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anathemate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prohibuit</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 folgenden </a:t>
            </a:r>
            <a:r>
              <a:rPr lang="de-DE" altLang="de-DE" sz="1800" dirty="0" err="1" smtClean="0">
                <a:latin typeface="Times New Roman" panose="02020603050405020304" pitchFamily="18" charset="0"/>
                <a:cs typeface="Times New Roman" panose="02020603050405020304" pitchFamily="18" charset="0"/>
              </a:rPr>
              <a:t>Abweichnungen</a:t>
            </a:r>
            <a:r>
              <a:rPr lang="de-DE" altLang="de-DE" sz="1800" dirty="0" smtClean="0">
                <a:latin typeface="Times New Roman" panose="02020603050405020304" pitchFamily="18" charset="0"/>
                <a:cs typeface="Times New Roman" panose="02020603050405020304" pitchFamily="18" charset="0"/>
              </a:rPr>
              <a:t> in GV Paderborn: a) </a:t>
            </a:r>
            <a:r>
              <a:rPr lang="de-DE" altLang="de-DE" sz="1800" dirty="0" err="1" smtClean="0">
                <a:latin typeface="Times New Roman" panose="02020603050405020304" pitchFamily="18" charset="0"/>
                <a:cs typeface="Times New Roman" panose="02020603050405020304" pitchFamily="18" charset="0"/>
              </a:rPr>
              <a:t>scrutella</a:t>
            </a:r>
            <a:r>
              <a:rPr lang="de-DE" altLang="de-DE" sz="1800" dirty="0" smtClean="0">
                <a:latin typeface="Times New Roman" panose="02020603050405020304" pitchFamily="18" charset="0"/>
                <a:cs typeface="Times New Roman" panose="02020603050405020304" pitchFamily="18" charset="0"/>
              </a:rPr>
              <a:t>. b) de quo. c) s. Stephanus. d), </a:t>
            </a:r>
            <a:r>
              <a:rPr lang="de-DE" altLang="de-DE" sz="1800" dirty="0" err="1" smtClean="0">
                <a:latin typeface="Times New Roman" panose="02020603050405020304" pitchFamily="18" charset="0"/>
                <a:cs typeface="Times New Roman" panose="02020603050405020304" pitchFamily="18" charset="0"/>
              </a:rPr>
              <a:t>Horehusen</a:t>
            </a:r>
            <a:r>
              <a:rPr lang="de-DE" altLang="de-DE" sz="1800" dirty="0" smtClean="0">
                <a:latin typeface="Times New Roman" panose="02020603050405020304" pitchFamily="18" charset="0"/>
                <a:cs typeface="Times New Roman" panose="02020603050405020304" pitchFamily="18" charset="0"/>
              </a:rPr>
              <a:t> e), </a:t>
            </a:r>
            <a:r>
              <a:rPr lang="de-DE" altLang="de-DE" sz="1800" dirty="0" err="1" smtClean="0">
                <a:latin typeface="Times New Roman" panose="02020603050405020304" pitchFamily="18" charset="0"/>
                <a:cs typeface="Times New Roman" panose="02020603050405020304" pitchFamily="18" charset="0"/>
              </a:rPr>
              <a:t>Albrachtinghusen</a:t>
            </a:r>
            <a:r>
              <a:rPr lang="de-DE" altLang="de-DE" sz="1800" dirty="0" smtClean="0">
                <a:latin typeface="Times New Roman" panose="02020603050405020304" pitchFamily="18" charset="0"/>
                <a:cs typeface="Times New Roman" panose="02020603050405020304" pitchFamily="18" charset="0"/>
              </a:rPr>
              <a:t> f) </a:t>
            </a:r>
            <a:r>
              <a:rPr lang="de-DE" altLang="de-DE" sz="1800" dirty="0" err="1" smtClean="0">
                <a:latin typeface="Times New Roman" panose="02020603050405020304" pitchFamily="18" charset="0"/>
                <a:cs typeface="Times New Roman" panose="02020603050405020304" pitchFamily="18" charset="0"/>
              </a:rPr>
              <a:t>Eßen</a:t>
            </a:r>
            <a:r>
              <a:rPr lang="de-DE" altLang="de-DE" sz="1800" dirty="0" smtClean="0">
                <a:latin typeface="Times New Roman" panose="02020603050405020304" pitchFamily="18" charset="0"/>
                <a:cs typeface="Times New Roman" panose="02020603050405020304" pitchFamily="18" charset="0"/>
              </a:rPr>
              <a:t> g) </a:t>
            </a:r>
            <a:r>
              <a:rPr lang="de-DE" altLang="de-DE" sz="1800" dirty="0" err="1" smtClean="0">
                <a:latin typeface="Times New Roman" panose="02020603050405020304" pitchFamily="18" charset="0"/>
                <a:cs typeface="Times New Roman" panose="02020603050405020304" pitchFamily="18" charset="0"/>
              </a:rPr>
              <a:t>Tuißener</a:t>
            </a:r>
            <a:r>
              <a:rPr lang="de-DE" altLang="de-DE" sz="1800" dirty="0" smtClean="0">
                <a:latin typeface="Times New Roman" panose="02020603050405020304" pitchFamily="18" charset="0"/>
                <a:cs typeface="Times New Roman" panose="02020603050405020304" pitchFamily="18" charset="0"/>
              </a:rPr>
              <a:t> h) </a:t>
            </a:r>
            <a:r>
              <a:rPr lang="de-DE" altLang="de-DE" sz="1800" dirty="0" err="1" smtClean="0">
                <a:latin typeface="Times New Roman" panose="02020603050405020304" pitchFamily="18" charset="0"/>
                <a:cs typeface="Times New Roman" panose="02020603050405020304" pitchFamily="18" charset="0"/>
              </a:rPr>
              <a:t>Silßinghusen</a:t>
            </a:r>
            <a:r>
              <a:rPr lang="de-DE" altLang="de-DE" sz="1800" dirty="0" smtClean="0">
                <a:latin typeface="Times New Roman" panose="02020603050405020304" pitchFamily="18" charset="0"/>
                <a:cs typeface="Times New Roman" panose="02020603050405020304" pitchFamily="18" charset="0"/>
              </a:rPr>
              <a:t> i) </a:t>
            </a:r>
            <a:r>
              <a:rPr lang="de-DE" altLang="de-DE" sz="1800" dirty="0" err="1" smtClean="0">
                <a:latin typeface="Times New Roman" panose="02020603050405020304" pitchFamily="18" charset="0"/>
                <a:cs typeface="Times New Roman" panose="02020603050405020304" pitchFamily="18" charset="0"/>
              </a:rPr>
              <a:t>Heßmeringhusen</a:t>
            </a:r>
            <a:r>
              <a:rPr lang="de-DE" altLang="de-DE" sz="1800" dirty="0" smtClean="0">
                <a:latin typeface="Times New Roman" panose="02020603050405020304" pitchFamily="18" charset="0"/>
                <a:cs typeface="Times New Roman" panose="02020603050405020304" pitchFamily="18" charset="0"/>
              </a:rPr>
              <a:t> k) </a:t>
            </a:r>
            <a:r>
              <a:rPr lang="de-DE" altLang="de-DE" sz="1800" dirty="0" err="1" smtClean="0">
                <a:latin typeface="Times New Roman" panose="02020603050405020304" pitchFamily="18" charset="0"/>
                <a:cs typeface="Times New Roman" panose="02020603050405020304" pitchFamily="18" charset="0"/>
              </a:rPr>
              <a:t>Werdinghusen</a:t>
            </a:r>
            <a:r>
              <a:rPr lang="de-DE" altLang="de-DE" sz="1800" dirty="0" smtClean="0">
                <a:latin typeface="Times New Roman" panose="02020603050405020304" pitchFamily="18" charset="0"/>
                <a:cs typeface="Times New Roman" panose="02020603050405020304" pitchFamily="18" charset="0"/>
              </a:rPr>
              <a:t> 1) </a:t>
            </a:r>
            <a:r>
              <a:rPr lang="de-DE" altLang="de-DE" sz="1800" dirty="0" err="1" smtClean="0">
                <a:latin typeface="Times New Roman" panose="02020603050405020304" pitchFamily="18" charset="0"/>
                <a:cs typeface="Times New Roman" panose="02020603050405020304" pitchFamily="18" charset="0"/>
              </a:rPr>
              <a:t>Herchinghusen</a:t>
            </a:r>
            <a:r>
              <a:rPr lang="de-DE" altLang="de-DE" sz="1800" dirty="0" smtClean="0">
                <a:latin typeface="Times New Roman" panose="02020603050405020304" pitchFamily="18" charset="0"/>
                <a:cs typeface="Times New Roman" panose="02020603050405020304" pitchFamily="18" charset="0"/>
              </a:rPr>
              <a:t> oder </a:t>
            </a:r>
            <a:r>
              <a:rPr lang="de-DE" altLang="de-DE" sz="1800" dirty="0" err="1" smtClean="0">
                <a:latin typeface="Times New Roman" panose="02020603050405020304" pitchFamily="18" charset="0"/>
                <a:cs typeface="Times New Roman" panose="02020603050405020304" pitchFamily="18" charset="0"/>
              </a:rPr>
              <a:t>Heichinghusen</a:t>
            </a:r>
            <a:r>
              <a:rPr lang="de-DE" altLang="de-DE" sz="1800" dirty="0" smtClean="0">
                <a:latin typeface="Times New Roman" panose="02020603050405020304" pitchFamily="18" charset="0"/>
                <a:cs typeface="Times New Roman" panose="02020603050405020304" pitchFamily="18" charset="0"/>
              </a:rPr>
              <a:t> m), </a:t>
            </a:r>
            <a:r>
              <a:rPr lang="de-DE" altLang="de-DE" sz="1800" dirty="0" err="1" smtClean="0">
                <a:latin typeface="Times New Roman" panose="02020603050405020304" pitchFamily="18" charset="0"/>
                <a:cs typeface="Times New Roman" panose="02020603050405020304" pitchFamily="18" charset="0"/>
              </a:rPr>
              <a:t>detrahere</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638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11F798-6E78-47DA-852E-8CF84F4ADB0C}" type="slidenum">
              <a:rPr lang="de-DE" altLang="de-DE" sz="1400" smtClean="0">
                <a:latin typeface="Arial" panose="020B0604020202020204" pitchFamily="34" charset="0"/>
              </a:rPr>
              <a:pPr>
                <a:spcBef>
                  <a:spcPct val="0"/>
                </a:spcBef>
                <a:buFontTx/>
                <a:buNone/>
              </a:pPr>
              <a:t>16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003203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54038" y="208722"/>
            <a:ext cx="5832475" cy="8101013"/>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Abschrift des 17. </a:t>
            </a:r>
            <a:r>
              <a:rPr lang="de-DE" altLang="de-DE" sz="1800" dirty="0" err="1" smtClean="0">
                <a:latin typeface="Times New Roman" panose="02020603050405020304" pitchFamily="18" charset="0"/>
                <a:cs typeface="Times New Roman" panose="02020603050405020304" pitchFamily="18" charset="0"/>
              </a:rPr>
              <a:t>Jhs</a:t>
            </a:r>
            <a:r>
              <a:rPr lang="de-DE" altLang="de-DE" sz="1800" dirty="0" smtClean="0">
                <a:latin typeface="Times New Roman" panose="02020603050405020304" pitchFamily="18" charset="0"/>
                <a:cs typeface="Times New Roman" panose="02020603050405020304" pitchFamily="18" charset="0"/>
              </a:rPr>
              <a:t> ex </a:t>
            </a:r>
            <a:r>
              <a:rPr lang="de-DE" altLang="de-DE" sz="1800" dirty="0" err="1" smtClean="0">
                <a:latin typeface="Times New Roman" panose="02020603050405020304" pitchFamily="18" charset="0"/>
                <a:cs typeface="Times New Roman" panose="02020603050405020304" pitchFamily="18" charset="0"/>
              </a:rPr>
              <a:t>libro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ecclesiae</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II 40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302v; in </a:t>
            </a:r>
            <a:r>
              <a:rPr lang="de-DE" altLang="de-DE" sz="1800" dirty="0" err="1" smtClean="0">
                <a:latin typeface="Times New Roman" panose="02020603050405020304" pitchFamily="18" charset="0"/>
                <a:cs typeface="Times New Roman" panose="02020603050405020304" pitchFamily="18" charset="0"/>
              </a:rPr>
              <a:t>Gelenü</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Farragines</a:t>
            </a:r>
            <a:r>
              <a:rPr lang="de-DE" altLang="de-DE" sz="1800" dirty="0" smtClean="0">
                <a:latin typeface="Times New Roman" panose="02020603050405020304" pitchFamily="18" charset="0"/>
                <a:cs typeface="Times New Roman" panose="02020603050405020304" pitchFamily="18" charset="0"/>
              </a:rPr>
              <a:t> 3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200v mit Fehlern, Abschrift des 17. </a:t>
            </a:r>
            <a:r>
              <a:rPr lang="de-DE" altLang="de-DE" sz="1800" dirty="0" err="1" smtClean="0">
                <a:latin typeface="Times New Roman" panose="02020603050405020304" pitchFamily="18" charset="0"/>
                <a:cs typeface="Times New Roman" panose="02020603050405020304" pitchFamily="18" charset="0"/>
              </a:rPr>
              <a:t>Jhs</a:t>
            </a:r>
            <a:r>
              <a:rPr lang="de-DE" altLang="de-DE" sz="1800" dirty="0" smtClean="0">
                <a:latin typeface="Times New Roman" panose="02020603050405020304" pitchFamily="18" charset="0"/>
                <a:cs typeface="Times New Roman" panose="02020603050405020304" pitchFamily="18" charset="0"/>
              </a:rPr>
              <a:t> in GV Paderborn blau 239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6. Nach </a:t>
            </a:r>
            <a:r>
              <a:rPr lang="de-DE" altLang="de-DE" sz="1800" dirty="0" err="1" smtClean="0">
                <a:latin typeface="Times New Roman" panose="02020603050405020304" pitchFamily="18" charset="0"/>
                <a:cs typeface="Times New Roman" panose="02020603050405020304" pitchFamily="18" charset="0"/>
              </a:rPr>
              <a:t>Gelenius</a:t>
            </a:r>
            <a:r>
              <a:rPr lang="de-DE" altLang="de-DE" sz="1800" dirty="0" smtClean="0">
                <a:latin typeface="Times New Roman" panose="02020603050405020304" pitchFamily="18" charset="0"/>
                <a:cs typeface="Times New Roman" panose="02020603050405020304" pitchFamily="18" charset="0"/>
              </a:rPr>
              <a:t> Nicolaus </a:t>
            </a:r>
            <a:r>
              <a:rPr lang="de-DE" altLang="de-DE" sz="1800" dirty="0" err="1" smtClean="0">
                <a:latin typeface="Times New Roman" panose="02020603050405020304" pitchFamily="18" charset="0"/>
                <a:cs typeface="Times New Roman" panose="02020603050405020304" pitchFamily="18" charset="0"/>
              </a:rPr>
              <a:t>Schaten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Annales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Paderbornenses</a:t>
            </a:r>
            <a:r>
              <a:rPr lang="de-DE" altLang="de-DE" sz="1800" dirty="0" smtClean="0">
                <a:latin typeface="Times New Roman" panose="02020603050405020304" pitchFamily="18" charset="0"/>
                <a:cs typeface="Times New Roman" panose="02020603050405020304" pitchFamily="18" charset="0"/>
              </a:rPr>
              <a:t> 1, S. 526. Regest: Erhard Nr. 1034. 1) Die bei </a:t>
            </a:r>
            <a:r>
              <a:rPr lang="de-DE" altLang="de-DE" sz="1800" dirty="0" err="1" smtClean="0">
                <a:latin typeface="Times New Roman" panose="02020603050405020304" pitchFamily="18" charset="0"/>
                <a:cs typeface="Times New Roman" panose="02020603050405020304" pitchFamily="18" charset="0"/>
              </a:rPr>
              <a:t>Seibertz</a:t>
            </a:r>
            <a:r>
              <a:rPr lang="de-DE" altLang="de-DE" sz="1800" dirty="0" smtClean="0">
                <a:latin typeface="Times New Roman" panose="02020603050405020304" pitchFamily="18" charset="0"/>
                <a:cs typeface="Times New Roman" panose="02020603050405020304" pitchFamily="18" charset="0"/>
              </a:rPr>
              <a:t> 1 S. 98 Anm. 181 abgedruckte Urkunde mit demselben Tagesdatum und der Jahresangabe 1043 ist eine Fälschung </a:t>
            </a:r>
            <a:r>
              <a:rPr lang="de-DE" altLang="de-DE" sz="1800" dirty="0" err="1" smtClean="0">
                <a:latin typeface="Times New Roman" panose="02020603050405020304" pitchFamily="18" charset="0"/>
                <a:cs typeface="Times New Roman" panose="02020603050405020304" pitchFamily="18" charset="0"/>
              </a:rPr>
              <a:t>Falkes</a:t>
            </a:r>
            <a:r>
              <a:rPr lang="de-DE" altLang="de-DE" sz="1800" dirty="0" smtClean="0">
                <a:latin typeface="Times New Roman" panose="02020603050405020304" pitchFamily="18" charset="0"/>
                <a:cs typeface="Times New Roman" panose="02020603050405020304" pitchFamily="18" charset="0"/>
              </a:rPr>
              <a:t> (Trad. </a:t>
            </a:r>
            <a:r>
              <a:rPr lang="de-DE" altLang="de-DE" sz="1800" dirty="0" err="1" smtClean="0">
                <a:latin typeface="Times New Roman" panose="02020603050405020304" pitchFamily="18" charset="0"/>
                <a:cs typeface="Times New Roman" panose="02020603050405020304" pitchFamily="18" charset="0"/>
              </a:rPr>
              <a:t>Corb</a:t>
            </a:r>
            <a:r>
              <a:rPr lang="de-DE" altLang="de-DE" sz="1800" dirty="0" smtClean="0">
                <a:latin typeface="Times New Roman" panose="02020603050405020304" pitchFamily="18" charset="0"/>
                <a:cs typeface="Times New Roman" panose="02020603050405020304" pitchFamily="18" charset="0"/>
              </a:rPr>
              <a:t>. S. 210-211). 2) Imperator erst 1046 Dezember 25. Abt </a:t>
            </a:r>
            <a:r>
              <a:rPr lang="de-DE" altLang="de-DE" sz="1800" dirty="0" err="1" smtClean="0">
                <a:latin typeface="Times New Roman" panose="02020603050405020304" pitchFamily="18" charset="0"/>
                <a:cs typeface="Times New Roman" panose="02020603050405020304" pitchFamily="18" charset="0"/>
              </a:rPr>
              <a:t>Druthmar</a:t>
            </a:r>
            <a:r>
              <a:rPr lang="de-DE" altLang="de-DE" sz="1800" dirty="0" smtClean="0">
                <a:latin typeface="Times New Roman" panose="02020603050405020304" pitchFamily="18" charset="0"/>
                <a:cs typeface="Times New Roman" panose="02020603050405020304" pitchFamily="18" charset="0"/>
              </a:rPr>
              <a:t> stirbt 1046 Februar 15, sein Nachfolger </a:t>
            </a:r>
            <a:r>
              <a:rPr lang="de-DE" altLang="de-DE" sz="1800" dirty="0" err="1" smtClean="0">
                <a:latin typeface="Times New Roman" panose="02020603050405020304" pitchFamily="18" charset="0"/>
                <a:cs typeface="Times New Roman" panose="02020603050405020304" pitchFamily="18" charset="0"/>
              </a:rPr>
              <a:t>Rothard</a:t>
            </a:r>
            <a:r>
              <a:rPr lang="de-DE" altLang="de-DE" sz="1800" dirty="0" smtClean="0">
                <a:latin typeface="Times New Roman" panose="02020603050405020304" pitchFamily="18" charset="0"/>
                <a:cs typeface="Times New Roman" panose="02020603050405020304" pitchFamily="18" charset="0"/>
              </a:rPr>
              <a:t> wird in Gegenwart König Heinrichs III. am 23. Februar 1046 zum Abt gewählt (</a:t>
            </a:r>
            <a:r>
              <a:rPr lang="de-DE" altLang="de-DE" sz="1800" dirty="0" err="1" smtClean="0">
                <a:latin typeface="Times New Roman" panose="02020603050405020304" pitchFamily="18" charset="0"/>
                <a:cs typeface="Times New Roman" panose="02020603050405020304" pitchFamily="18" charset="0"/>
              </a:rPr>
              <a:t>Monumenta</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Corbeiensia</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ed</a:t>
            </a:r>
            <a:r>
              <a:rPr lang="de-DE" altLang="de-DE" sz="1800" dirty="0" smtClean="0">
                <a:latin typeface="Times New Roman" panose="02020603050405020304" pitchFamily="18" charset="0"/>
                <a:cs typeface="Times New Roman" panose="02020603050405020304" pitchFamily="18" charset="0"/>
              </a:rPr>
              <a:t>. Philipp </a:t>
            </a:r>
            <a:r>
              <a:rPr lang="de-DE" altLang="de-DE" sz="1800" dirty="0" err="1" smtClean="0">
                <a:latin typeface="Times New Roman" panose="02020603050405020304" pitchFamily="18" charset="0"/>
                <a:cs typeface="Times New Roman" panose="02020603050405020304" pitchFamily="18" charset="0"/>
              </a:rPr>
              <a:t>Jaffe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Annales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Corbeienses</a:t>
            </a:r>
            <a:r>
              <a:rPr lang="de-DE" altLang="de-DE" sz="1800" dirty="0" smtClean="0">
                <a:latin typeface="Times New Roman" panose="02020603050405020304" pitchFamily="18" charset="0"/>
                <a:cs typeface="Times New Roman" panose="02020603050405020304" pitchFamily="18" charset="0"/>
              </a:rPr>
              <a:t>, Berlin 1864, S. 39).</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638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11F798-6E78-47DA-852E-8CF84F4ADB0C}" type="slidenum">
              <a:rPr lang="de-DE" altLang="de-DE" sz="1400" smtClean="0">
                <a:latin typeface="Arial" panose="020B0604020202020204" pitchFamily="34" charset="0"/>
              </a:rPr>
              <a:pPr>
                <a:spcBef>
                  <a:spcPct val="0"/>
                </a:spcBef>
                <a:buFontTx/>
                <a:buNone/>
              </a:pPr>
              <a:t>17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757500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549275" y="119454"/>
            <a:ext cx="5832475" cy="7981559"/>
          </a:xfrm>
        </p:spPr>
        <p:txBody>
          <a:bodyPr anchor="t"/>
          <a:lstStyle/>
          <a:p>
            <a:pPr algn="l"/>
            <a:r>
              <a:rPr lang="de-DE" altLang="de-DE" sz="1400" b="1" u="sng" smtClean="0"/>
              <a:t>4.</a:t>
            </a:r>
          </a:p>
        </p:txBody>
      </p:sp>
      <p:pic>
        <p:nvPicPr>
          <p:cNvPr id="17411" name="Picture 2" descr="D:\Höringhausen, Geschichte\Tönsmeyer\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347869"/>
            <a:ext cx="5832475" cy="804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AEA3A9C-5DE7-4BA2-9035-91590BFCA7C0}" type="slidenum">
              <a:rPr lang="de-DE" altLang="de-DE" sz="1400" smtClean="0">
                <a:latin typeface="Arial" panose="020B0604020202020204" pitchFamily="34" charset="0"/>
              </a:rPr>
              <a:pPr>
                <a:spcBef>
                  <a:spcPct val="0"/>
                </a:spcBef>
                <a:buFontTx/>
                <a:buNone/>
              </a:pPr>
              <a:t>18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95940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549275" y="250825"/>
            <a:ext cx="5832475" cy="7850188"/>
          </a:xfrm>
        </p:spPr>
        <p:txBody>
          <a:bodyPr anchor="t"/>
          <a:lstStyle/>
          <a:p>
            <a:pPr algn="l"/>
            <a:r>
              <a:rPr lang="de-DE" altLang="de-DE" sz="1400" b="1" u="sng" smtClean="0"/>
              <a:t>4.1</a:t>
            </a:r>
          </a:p>
        </p:txBody>
      </p:sp>
      <p:pic>
        <p:nvPicPr>
          <p:cNvPr id="18435" name="Picture 2" descr="D:\Höringhausen, Geschichte\Tönsmeyer\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5" y="531190"/>
            <a:ext cx="5440167" cy="853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5977B6-C59F-4BAB-BE43-A808CA305736}" type="slidenum">
              <a:rPr lang="de-DE" altLang="de-DE" sz="1400" smtClean="0">
                <a:latin typeface="Arial" panose="020B0604020202020204" pitchFamily="34" charset="0"/>
              </a:rPr>
              <a:pPr>
                <a:spcBef>
                  <a:spcPct val="0"/>
                </a:spcBef>
                <a:buFontTx/>
                <a:buNone/>
              </a:pPr>
              <a:t>19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98287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19457" y="198782"/>
            <a:ext cx="5759450" cy="8172450"/>
          </a:xfrm>
        </p:spPr>
        <p:txBody>
          <a:bodyPr anchor="t"/>
          <a:lstStyle/>
          <a:p>
            <a:pPr algn="l" eaLnBrk="1" hangingPunct="1">
              <a:defRPr/>
            </a:pPr>
            <a:r>
              <a:rPr lang="de-DE" altLang="de-DE" sz="1800" b="1" dirty="0" smtClean="0">
                <a:solidFill>
                  <a:schemeClr val="tx1"/>
                </a:solidFill>
                <a:latin typeface="Times New Roman" panose="02020603050405020304" pitchFamily="18" charset="0"/>
                <a:cs typeface="Times New Roman" panose="02020603050405020304" pitchFamily="18" charset="0"/>
              </a:rPr>
              <a:t>„Hinweise“ </a:t>
            </a:r>
            <a:br>
              <a:rPr lang="de-DE" altLang="de-DE" sz="1800" b="1" dirty="0" smtClean="0">
                <a:solidFill>
                  <a:schemeClr val="tx1"/>
                </a:solidFill>
                <a:latin typeface="Times New Roman" panose="02020603050405020304" pitchFamily="18" charset="0"/>
                <a:cs typeface="Times New Roman" panose="02020603050405020304" pitchFamily="18" charset="0"/>
              </a:rPr>
            </a:br>
            <a:r>
              <a:rPr lang="de-DE" altLang="de-DE" sz="1800" dirty="0" err="1" smtClean="0">
                <a:solidFill>
                  <a:schemeClr val="tx1"/>
                </a:solidFill>
                <a:latin typeface="Times New Roman" panose="02020603050405020304" pitchFamily="18" charset="0"/>
                <a:cs typeface="Times New Roman" panose="02020603050405020304" pitchFamily="18" charset="0"/>
              </a:rPr>
              <a:t>Hoger</a:t>
            </a:r>
            <a:r>
              <a:rPr lang="de-DE" altLang="de-DE" sz="1800" dirty="0" smtClean="0">
                <a:solidFill>
                  <a:schemeClr val="tx1"/>
                </a:solidFill>
                <a:latin typeface="Times New Roman" panose="02020603050405020304" pitchFamily="18" charset="0"/>
                <a:cs typeface="Times New Roman" panose="02020603050405020304" pitchFamily="18" charset="0"/>
              </a:rPr>
              <a:t> von „</a:t>
            </a:r>
            <a:r>
              <a:rPr lang="de-DE" altLang="de-DE" sz="1800" dirty="0" err="1" smtClean="0">
                <a:solidFill>
                  <a:schemeClr val="tx1"/>
                </a:solidFill>
                <a:latin typeface="Times New Roman" panose="02020603050405020304" pitchFamily="18" charset="0"/>
                <a:cs typeface="Times New Roman" panose="02020603050405020304" pitchFamily="18" charset="0"/>
              </a:rPr>
              <a:t>Hogerinchusen</a:t>
            </a:r>
            <a:r>
              <a:rPr lang="de-DE" altLang="de-DE" sz="1800" dirty="0" smtClean="0">
                <a:solidFill>
                  <a:schemeClr val="tx1"/>
                </a:solidFill>
                <a:latin typeface="Times New Roman" panose="02020603050405020304" pitchFamily="18" charset="0"/>
                <a:cs typeface="Times New Roman" panose="02020603050405020304" pitchFamily="18" charset="0"/>
              </a:rPr>
              <a:t>“ (Höringhausen),</a:t>
            </a:r>
            <a:r>
              <a:rPr lang="de-DE" altLang="de-DE" sz="1800" b="1" dirty="0" smtClean="0">
                <a:solidFill>
                  <a:schemeClr val="tx1"/>
                </a:solidFill>
                <a:latin typeface="Times New Roman" panose="02020603050405020304" pitchFamily="18" charset="0"/>
                <a:cs typeface="Times New Roman" panose="02020603050405020304" pitchFamily="18" charset="0"/>
              </a:rPr>
              <a:t> </a:t>
            </a:r>
            <a:br>
              <a:rPr lang="de-DE" altLang="de-DE" sz="1800" b="1" dirty="0" smtClean="0">
                <a:solidFill>
                  <a:schemeClr val="tx1"/>
                </a:solidFill>
                <a:latin typeface="Times New Roman" panose="02020603050405020304" pitchFamily="18" charset="0"/>
                <a:cs typeface="Times New Roman" panose="02020603050405020304" pitchFamily="18" charset="0"/>
              </a:rPr>
            </a:br>
            <a:r>
              <a:rPr lang="de-DE" altLang="de-DE" sz="1800" dirty="0" smtClean="0">
                <a:solidFill>
                  <a:schemeClr val="tx1"/>
                </a:solidFill>
                <a:latin typeface="Times New Roman" panose="02020603050405020304" pitchFamily="18" charset="0"/>
                <a:cs typeface="Times New Roman" panose="02020603050405020304" pitchFamily="18" charset="0"/>
              </a:rPr>
              <a:t>Dies übermittelte mir Pfarrer Pöppel aus Willingen, am 09.03.2000:</a:t>
            </a:r>
            <a:br>
              <a:rPr lang="de-DE" altLang="de-DE" sz="1800" dirty="0" smtClean="0">
                <a:solidFill>
                  <a:schemeClr val="tx1"/>
                </a:solidFill>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772 erobert Karl der </a:t>
            </a:r>
            <a:r>
              <a:rPr lang="de-DE" altLang="de-DE" sz="1800" dirty="0" err="1" smtClean="0">
                <a:latin typeface="Times New Roman" panose="02020603050405020304" pitchFamily="18" charset="0"/>
                <a:cs typeface="Times New Roman" panose="02020603050405020304" pitchFamily="18" charset="0"/>
              </a:rPr>
              <a:t>Grosse</a:t>
            </a:r>
            <a:r>
              <a:rPr lang="de-DE" altLang="de-DE" sz="1800" dirty="0" smtClean="0">
                <a:latin typeface="Times New Roman" panose="02020603050405020304" pitchFamily="18" charset="0"/>
                <a:cs typeface="Times New Roman" panose="02020603050405020304" pitchFamily="18" charset="0"/>
              </a:rPr>
              <a:t> im 30-jährigen Krieg gegen die Sachsen die Sachsenfestung </a:t>
            </a:r>
            <a:r>
              <a:rPr lang="de-DE" altLang="de-DE" sz="1800" dirty="0" err="1" smtClean="0">
                <a:latin typeface="Times New Roman" panose="02020603050405020304" pitchFamily="18" charset="0"/>
                <a:cs typeface="Times New Roman" panose="02020603050405020304" pitchFamily="18" charset="0"/>
              </a:rPr>
              <a:t>Eresburg</a:t>
            </a:r>
            <a:r>
              <a:rPr lang="de-DE" altLang="de-DE" sz="1800" dirty="0" smtClean="0">
                <a:latin typeface="Times New Roman" panose="02020603050405020304" pitchFamily="18" charset="0"/>
                <a:cs typeface="Times New Roman" panose="02020603050405020304" pitchFamily="18" charset="0"/>
              </a:rPr>
              <a:t> (Obermarsberg) und baut sie zu einem fränkischen Stützpunkt aus.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777 hielt er einen Reichstag auf sächsischen Boden in Paderborn ab.</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Paderborner Bezirk wurde dem Bistum Würzburg anvertraut.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799 wurde das Bistum Paderborn gegründet. Karl der </a:t>
            </a:r>
            <a:r>
              <a:rPr lang="de-DE" altLang="de-DE" sz="1800" dirty="0" err="1" smtClean="0">
                <a:latin typeface="Times New Roman" panose="02020603050405020304" pitchFamily="18" charset="0"/>
                <a:cs typeface="Times New Roman" panose="02020603050405020304" pitchFamily="18" charset="0"/>
              </a:rPr>
              <a:t>Grosse</a:t>
            </a:r>
            <a:r>
              <a:rPr lang="de-DE" altLang="de-DE" sz="1800" dirty="0" smtClean="0">
                <a:latin typeface="Times New Roman" panose="02020603050405020304" pitchFamily="18" charset="0"/>
                <a:cs typeface="Times New Roman" panose="02020603050405020304" pitchFamily="18" charset="0"/>
              </a:rPr>
              <a:t> schenkt diesem Bistum große Teile der eroberten Grenzgebiete. Der </a:t>
            </a:r>
            <a:r>
              <a:rPr lang="de-DE" altLang="de-DE" sz="1800"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gehörte auch dazu. Er wurde von der  Missionsstation auf der </a:t>
            </a:r>
            <a:r>
              <a:rPr lang="de-DE" altLang="de-DE" sz="1800" dirty="0" err="1" smtClean="0">
                <a:latin typeface="Times New Roman" panose="02020603050405020304" pitchFamily="18" charset="0"/>
                <a:cs typeface="Times New Roman" panose="02020603050405020304" pitchFamily="18" charset="0"/>
              </a:rPr>
              <a:t>Eresburg</a:t>
            </a:r>
            <a:r>
              <a:rPr lang="de-DE" altLang="de-DE" sz="1800" dirty="0" smtClean="0">
                <a:latin typeface="Times New Roman" panose="02020603050405020304" pitchFamily="18" charset="0"/>
                <a:cs typeface="Times New Roman" panose="02020603050405020304" pitchFamily="18" charset="0"/>
              </a:rPr>
              <a:t> betreut.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806/807, Karl der </a:t>
            </a:r>
            <a:r>
              <a:rPr lang="de-DE" altLang="de-DE" sz="1800" dirty="0" err="1" smtClean="0">
                <a:latin typeface="Times New Roman" panose="02020603050405020304" pitchFamily="18" charset="0"/>
                <a:cs typeface="Times New Roman" panose="02020603050405020304" pitchFamily="18" charset="0"/>
              </a:rPr>
              <a:t>Grosse</a:t>
            </a:r>
            <a:r>
              <a:rPr lang="de-DE" altLang="de-DE" sz="1800" dirty="0" smtClean="0">
                <a:latin typeface="Times New Roman" panose="02020603050405020304" pitchFamily="18" charset="0"/>
                <a:cs typeface="Times New Roman" panose="02020603050405020304" pitchFamily="18" charset="0"/>
              </a:rPr>
              <a:t> setzt als ersten Bischof den aus der Region stammenden Sachsen </a:t>
            </a:r>
            <a:r>
              <a:rPr lang="de-DE" altLang="de-DE" sz="1800" dirty="0" err="1" smtClean="0">
                <a:latin typeface="Times New Roman" panose="02020603050405020304" pitchFamily="18" charset="0"/>
                <a:cs typeface="Times New Roman" panose="02020603050405020304" pitchFamily="18" charset="0"/>
              </a:rPr>
              <a:t>Hathumar</a:t>
            </a:r>
            <a:r>
              <a:rPr lang="de-DE" altLang="de-DE" sz="1800" dirty="0" smtClean="0">
                <a:latin typeface="Times New Roman" panose="02020603050405020304" pitchFamily="18" charset="0"/>
                <a:cs typeface="Times New Roman" panose="02020603050405020304" pitchFamily="18" charset="0"/>
              </a:rPr>
              <a:t> ein. Ebenso wurden in den Bezirken und Orten Grafen bzw. Schirmvögte eingesetzt. Einer davon war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aus </a:t>
            </a:r>
            <a:r>
              <a:rPr lang="de-DE" altLang="de-DE" sz="1800" dirty="0" err="1" smtClean="0">
                <a:latin typeface="Times New Roman" panose="02020603050405020304" pitchFamily="18" charset="0"/>
                <a:cs typeface="Times New Roman" panose="02020603050405020304" pitchFamily="18" charset="0"/>
              </a:rPr>
              <a:t>Hogerinchusen</a:t>
            </a:r>
            <a:r>
              <a:rPr lang="de-DE" altLang="de-DE" sz="1800" dirty="0" smtClean="0">
                <a:latin typeface="Times New Roman" panose="02020603050405020304" pitchFamily="18" charset="0"/>
                <a:cs typeface="Times New Roman" panose="02020603050405020304" pitchFamily="18" charset="0"/>
              </a:rPr>
              <a:t>, dessen Eltern Graf </a:t>
            </a:r>
            <a:r>
              <a:rPr lang="de-DE" altLang="de-DE" sz="1800" dirty="0" err="1" smtClean="0">
                <a:latin typeface="Times New Roman" panose="02020603050405020304" pitchFamily="18" charset="0"/>
                <a:cs typeface="Times New Roman" panose="02020603050405020304" pitchFamily="18" charset="0"/>
              </a:rPr>
              <a:t>Marcwart</a:t>
            </a:r>
            <a:r>
              <a:rPr lang="de-DE" altLang="de-DE" sz="1800" dirty="0" smtClean="0">
                <a:latin typeface="Times New Roman" panose="02020603050405020304" pitchFamily="18" charset="0"/>
                <a:cs typeface="Times New Roman" panose="02020603050405020304" pitchFamily="18" charset="0"/>
              </a:rPr>
              <a:t> und Gräfin </a:t>
            </a:r>
            <a:r>
              <a:rPr lang="de-DE" altLang="de-DE" sz="1800" dirty="0" err="1" smtClean="0">
                <a:latin typeface="Times New Roman" panose="02020603050405020304" pitchFamily="18" charset="0"/>
                <a:cs typeface="Times New Roman" panose="02020603050405020304" pitchFamily="18" charset="0"/>
              </a:rPr>
              <a:t>Riscuit</a:t>
            </a:r>
            <a:r>
              <a:rPr lang="de-DE" altLang="de-DE" sz="1800" dirty="0" smtClean="0">
                <a:latin typeface="Times New Roman" panose="02020603050405020304" pitchFamily="18" charset="0"/>
                <a:cs typeface="Times New Roman" panose="02020603050405020304" pitchFamily="18" charset="0"/>
              </a:rPr>
              <a:t> waren.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815, auf der Reichssynode in Paderborn bat Bischof </a:t>
            </a:r>
            <a:r>
              <a:rPr lang="de-DE" altLang="de-DE" sz="1800" dirty="0" err="1" smtClean="0">
                <a:latin typeface="Times New Roman" panose="02020603050405020304" pitchFamily="18" charset="0"/>
                <a:cs typeface="Times New Roman" panose="02020603050405020304" pitchFamily="18" charset="0"/>
              </a:rPr>
              <a:t>Hathumar</a:t>
            </a:r>
            <a:r>
              <a:rPr lang="de-DE" altLang="de-DE" sz="1800" dirty="0" smtClean="0">
                <a:latin typeface="Times New Roman" panose="02020603050405020304" pitchFamily="18" charset="0"/>
                <a:cs typeface="Times New Roman" panose="02020603050405020304" pitchFamily="18" charset="0"/>
              </a:rPr>
              <a:t> um die Mithilfe von Benediktiner Mönchen aus dem westfränkischem Kloster </a:t>
            </a:r>
            <a:r>
              <a:rPr lang="de-DE" altLang="de-DE" sz="1800" dirty="0" err="1" smtClean="0">
                <a:latin typeface="Times New Roman" panose="02020603050405020304" pitchFamily="18" charset="0"/>
                <a:cs typeface="Times New Roman" panose="02020603050405020304" pitchFamily="18" charset="0"/>
              </a:rPr>
              <a:t>Corbie</a:t>
            </a:r>
            <a:r>
              <a:rPr lang="de-DE" altLang="de-DE" sz="1800" dirty="0" smtClean="0">
                <a:latin typeface="Times New Roman" panose="02020603050405020304" pitchFamily="18" charset="0"/>
                <a:cs typeface="Times New Roman" panose="02020603050405020304" pitchFamily="18" charset="0"/>
              </a:rPr>
              <a:t>. Diese gründen das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an der Weser. Ein Sohn des Grafen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er hieß auch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trat als Mönch in das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ein. Die Schwester des Grafen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Gräfin </a:t>
            </a:r>
            <a:r>
              <a:rPr lang="de-DE" altLang="de-DE" sz="1800" dirty="0" err="1" smtClean="0">
                <a:latin typeface="Times New Roman" panose="02020603050405020304" pitchFamily="18" charset="0"/>
                <a:cs typeface="Times New Roman" panose="02020603050405020304" pitchFamily="18" charset="0"/>
              </a:rPr>
              <a:t>Marcuit</a:t>
            </a:r>
            <a:r>
              <a:rPr lang="de-DE" altLang="de-DE" sz="1800" dirty="0" smtClean="0">
                <a:latin typeface="Times New Roman" panose="02020603050405020304" pitchFamily="18" charset="0"/>
                <a:cs typeface="Times New Roman" panose="02020603050405020304" pitchFamily="18" charset="0"/>
              </a:rPr>
              <a:t>, heiratete einen Grafen </a:t>
            </a:r>
            <a:r>
              <a:rPr lang="de-DE" altLang="de-DE" sz="1800" dirty="0" err="1" smtClean="0">
                <a:latin typeface="Times New Roman" panose="02020603050405020304" pitchFamily="18" charset="0"/>
                <a:cs typeface="Times New Roman" panose="02020603050405020304" pitchFamily="18" charset="0"/>
              </a:rPr>
              <a:t>Helmerat</a:t>
            </a:r>
            <a:r>
              <a:rPr lang="de-DE" altLang="de-DE" sz="1800" dirty="0" smtClean="0">
                <a:latin typeface="Times New Roman" panose="02020603050405020304" pitchFamily="18" charset="0"/>
                <a:cs typeface="Times New Roman" panose="02020603050405020304" pitchFamily="18" charset="0"/>
              </a:rPr>
              <a:t>. Von dessen Geschlecht hat der Ort </a:t>
            </a:r>
            <a:r>
              <a:rPr lang="de-DE" altLang="de-DE" sz="1800" dirty="0" err="1" smtClean="0">
                <a:latin typeface="Times New Roman" panose="02020603050405020304" pitchFamily="18" charset="0"/>
                <a:cs typeface="Times New Roman" panose="02020603050405020304" pitchFamily="18" charset="0"/>
              </a:rPr>
              <a:t>Helmarshausen</a:t>
            </a:r>
            <a:r>
              <a:rPr lang="de-DE" altLang="de-DE" sz="1800" dirty="0" smtClean="0">
                <a:latin typeface="Times New Roman" panose="02020603050405020304" pitchFamily="18" charset="0"/>
                <a:cs typeface="Times New Roman" panose="02020603050405020304" pitchFamily="18" charset="0"/>
              </a:rPr>
              <a:t> seinen Namen.</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512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082E30-EA87-4A26-8DCA-39EFBB1D5A45}" type="slidenum">
              <a:rPr lang="de-DE" altLang="de-DE" sz="1400" smtClean="0">
                <a:latin typeface="Arial" panose="020B0604020202020204" pitchFamily="34" charset="0"/>
              </a:rPr>
              <a:pPr>
                <a:spcBef>
                  <a:spcPct val="0"/>
                </a:spcBef>
                <a:buFontTx/>
                <a:buNone/>
              </a:pPr>
              <a:t>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548703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49275" y="179388"/>
            <a:ext cx="5759450" cy="7850187"/>
          </a:xfrm>
        </p:spPr>
        <p:txBody>
          <a:bodyPr anchor="t">
            <a:noAutofit/>
          </a:bodyPr>
          <a:lstStyle/>
          <a:p>
            <a:pPr algn="l"/>
            <a:r>
              <a:rPr lang="de-DE" altLang="de-DE" sz="1800" b="1" dirty="0" smtClean="0">
                <a:latin typeface="Times New Roman" panose="02020603050405020304" pitchFamily="18" charset="0"/>
                <a:cs typeface="Times New Roman" panose="02020603050405020304" pitchFamily="18" charset="0"/>
              </a:rPr>
              <a:t>Quellen und Literatur:</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Gottfried </a:t>
            </a:r>
            <a:r>
              <a:rPr lang="de-DE" altLang="de-DE" sz="1800" dirty="0" err="1" smtClean="0">
                <a:latin typeface="Times New Roman" panose="02020603050405020304" pitchFamily="18" charset="0"/>
                <a:cs typeface="Times New Roman" panose="02020603050405020304" pitchFamily="18" charset="0"/>
              </a:rPr>
              <a:t>Ganßauge</a:t>
            </a:r>
            <a:r>
              <a:rPr lang="de-DE" altLang="de-DE" sz="1800" dirty="0" smtClean="0">
                <a:latin typeface="Times New Roman" panose="02020603050405020304" pitchFamily="18" charset="0"/>
                <a:cs typeface="Times New Roman" panose="02020603050405020304" pitchFamily="18" charset="0"/>
              </a:rPr>
              <a:t>, Kreis des Eisenberges, Kassel 1939.</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Karl Hengst (</a:t>
            </a:r>
            <a:r>
              <a:rPr lang="de-DE" altLang="de-DE" sz="1800" dirty="0" err="1" smtClean="0">
                <a:latin typeface="Times New Roman" panose="02020603050405020304" pitchFamily="18" charset="0"/>
                <a:cs typeface="Times New Roman" panose="02020603050405020304" pitchFamily="18" charset="0"/>
              </a:rPr>
              <a:t>Hg</a:t>
            </a:r>
            <a:r>
              <a:rPr lang="de-DE" altLang="de-DE" sz="1800" dirty="0" smtClean="0">
                <a:latin typeface="Times New Roman" panose="02020603050405020304" pitchFamily="18" charset="0"/>
                <a:cs typeface="Times New Roman" panose="02020603050405020304" pitchFamily="18" charset="0"/>
              </a:rPr>
              <a:t>.), Westfälisches Klosterbuch 1, Münster 1992. Heinrich Höhle, Die untergegangenen Ortschafen oder Die Wüstungen in Waldeck, Korbach, 1928.</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Klemens </a:t>
            </a:r>
            <a:r>
              <a:rPr lang="de-DE" altLang="de-DE" sz="1800" dirty="0" err="1" smtClean="0">
                <a:latin typeface="Times New Roman" panose="02020603050405020304" pitchFamily="18" charset="0"/>
                <a:cs typeface="Times New Roman" panose="02020603050405020304" pitchFamily="18" charset="0"/>
              </a:rPr>
              <a:t>Honselmann</a:t>
            </a:r>
            <a:r>
              <a:rPr lang="de-DE" altLang="de-DE" sz="1800" dirty="0" smtClean="0">
                <a:latin typeface="Times New Roman" panose="02020603050405020304" pitchFamily="18" charset="0"/>
                <a:cs typeface="Times New Roman" panose="02020603050405020304" pitchFamily="18" charset="0"/>
              </a:rPr>
              <a:t>, Die alten Mönchslisten und Traditionen von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1, Paderborn 1982 (TC).</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Sabine Krüger, Studien zur sächsischen Grafschafts-verfassung im 9. Jahrhundert, Göttingen, 1950.</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Helmut Müller, Die Urkunden des Klosters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Fredeburg</a:t>
            </a:r>
            <a:r>
              <a:rPr lang="de-DE" altLang="de-DE" sz="1800" dirty="0" smtClean="0">
                <a:latin typeface="Times New Roman" panose="02020603050405020304" pitchFamily="18" charset="0"/>
                <a:cs typeface="Times New Roman" panose="02020603050405020304" pitchFamily="18" charset="0"/>
              </a:rPr>
              <a:t> 1994. Helmut Müller, Urkunden der Propstei Marsberg, Münster 1998.</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Joseph Prinz (Bearb.), Urkundenbuch des Stifts </a:t>
            </a:r>
            <a:r>
              <a:rPr lang="de-DE" altLang="de-DE" sz="1800" dirty="0" err="1" smtClean="0">
                <a:latin typeface="Times New Roman" panose="02020603050405020304" pitchFamily="18" charset="0"/>
                <a:cs typeface="Times New Roman" panose="02020603050405020304" pitchFamily="18" charset="0"/>
              </a:rPr>
              <a:t>Busdorf</a:t>
            </a:r>
            <a:r>
              <a:rPr lang="de-DE" altLang="de-DE" sz="1800" dirty="0" smtClean="0">
                <a:latin typeface="Times New Roman" panose="02020603050405020304" pitchFamily="18" charset="0"/>
                <a:cs typeface="Times New Roman" panose="02020603050405020304" pitchFamily="18" charset="0"/>
              </a:rPr>
              <a:t> 1 u. 2, Paderborn 1975 u. 1984.</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Wilhelm </a:t>
            </a:r>
            <a:r>
              <a:rPr lang="de-DE" altLang="de-DE" sz="1800" dirty="0" err="1" smtClean="0">
                <a:latin typeface="Times New Roman" panose="02020603050405020304" pitchFamily="18" charset="0"/>
                <a:cs typeface="Times New Roman" panose="02020603050405020304" pitchFamily="18" charset="0"/>
              </a:rPr>
              <a:t>Schlaug</a:t>
            </a:r>
            <a:r>
              <a:rPr lang="de-DE" altLang="de-DE" sz="1800" dirty="0" smtClean="0">
                <a:latin typeface="Times New Roman" panose="02020603050405020304" pitchFamily="18" charset="0"/>
                <a:cs typeface="Times New Roman" panose="02020603050405020304" pitchFamily="18" charset="0"/>
              </a:rPr>
              <a:t>, Die altsächsischen Personennamen vor dem Jahre 1000, Lund 1962.</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Ruth </a:t>
            </a:r>
            <a:r>
              <a:rPr lang="de-DE" altLang="de-DE" sz="1800" dirty="0" err="1" smtClean="0">
                <a:latin typeface="Times New Roman" panose="02020603050405020304" pitchFamily="18" charset="0"/>
                <a:cs typeface="Times New Roman" panose="02020603050405020304" pitchFamily="18" charset="0"/>
              </a:rPr>
              <a:t>Schölkopf</a:t>
            </a:r>
            <a:r>
              <a:rPr lang="de-DE" altLang="de-DE" sz="1800" dirty="0" smtClean="0">
                <a:latin typeface="Times New Roman" panose="02020603050405020304" pitchFamily="18" charset="0"/>
                <a:cs typeface="Times New Roman" panose="02020603050405020304" pitchFamily="18" charset="0"/>
              </a:rPr>
              <a:t>, Die Sächsischen Grafen (919-1024), Göttingen 1957.</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Erik </a:t>
            </a:r>
            <a:r>
              <a:rPr lang="de-DE" altLang="de-DE" sz="1800" dirty="0" err="1" smtClean="0">
                <a:latin typeface="Times New Roman" panose="02020603050405020304" pitchFamily="18" charset="0"/>
                <a:cs typeface="Times New Roman" panose="02020603050405020304" pitchFamily="18" charset="0"/>
              </a:rPr>
              <a:t>Soder</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Güldenstubbe</a:t>
            </a:r>
            <a:r>
              <a:rPr lang="de-DE" altLang="de-DE" sz="1800" dirty="0" smtClean="0">
                <a:latin typeface="Times New Roman" panose="02020603050405020304" pitchFamily="18" charset="0"/>
                <a:cs typeface="Times New Roman" panose="02020603050405020304" pitchFamily="18" charset="0"/>
              </a:rPr>
              <a:t>, Bistum und Hochstift Würzburg, in: Jürgen </a:t>
            </a:r>
            <a:r>
              <a:rPr lang="de-DE" altLang="de-DE" sz="1800" dirty="0" err="1" smtClean="0">
                <a:latin typeface="Times New Roman" panose="02020603050405020304" pitchFamily="18" charset="0"/>
                <a:cs typeface="Times New Roman" panose="02020603050405020304" pitchFamily="18" charset="0"/>
              </a:rPr>
              <a:t>Lenssen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Hg</a:t>
            </a:r>
            <a:r>
              <a:rPr lang="de-DE" altLang="de-DE" sz="1800" dirty="0" smtClean="0">
                <a:latin typeface="Times New Roman" panose="02020603050405020304" pitchFamily="18" charset="0"/>
                <a:cs typeface="Times New Roman" panose="02020603050405020304" pitchFamily="18" charset="0"/>
              </a:rPr>
              <a:t>.), 1250</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Jahre Bistum Würzburg, Würzburg 1992.</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Franz Stark, Die Kosenamen der Germanen, 1868, Neudruck 1967.</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Josef Sturm, die Anfänge des Hauses </a:t>
            </a:r>
            <a:r>
              <a:rPr lang="de-DE" altLang="de-DE" sz="1800" dirty="0" err="1" smtClean="0">
                <a:latin typeface="Times New Roman" panose="02020603050405020304" pitchFamily="18" charset="0"/>
                <a:cs typeface="Times New Roman" panose="02020603050405020304" pitchFamily="18" charset="0"/>
              </a:rPr>
              <a:t>Preysing</a:t>
            </a:r>
            <a:r>
              <a:rPr lang="de-DE" altLang="de-DE" sz="1800" dirty="0" smtClean="0">
                <a:latin typeface="Times New Roman" panose="02020603050405020304" pitchFamily="18" charset="0"/>
                <a:cs typeface="Times New Roman" panose="02020603050405020304" pitchFamily="18" charset="0"/>
              </a:rPr>
              <a:t>, München 1931, Neudruck Aalen 1974.</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Hans Dieter </a:t>
            </a:r>
            <a:r>
              <a:rPr lang="de-DE" altLang="de-DE" sz="1800" dirty="0" err="1" smtClean="0">
                <a:latin typeface="Times New Roman" panose="02020603050405020304" pitchFamily="18" charset="0"/>
                <a:cs typeface="Times New Roman" panose="02020603050405020304" pitchFamily="18" charset="0"/>
              </a:rPr>
              <a:t>Tönsmeyer</a:t>
            </a:r>
            <a:r>
              <a:rPr lang="de-DE" altLang="de-DE" sz="1800" dirty="0" smtClean="0">
                <a:latin typeface="Times New Roman" panose="02020603050405020304" pitchFamily="18" charset="0"/>
                <a:cs typeface="Times New Roman" panose="02020603050405020304" pitchFamily="18" charset="0"/>
              </a:rPr>
              <a:t>, Der frühmittelalterliche Adel im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Land. Ortsnamen als personengeschichtliche Quelle, Lippstadt 2005.</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Alfred </a:t>
            </a:r>
            <a:r>
              <a:rPr lang="de-DE" altLang="de-DE" sz="1800" dirty="0" err="1" smtClean="0">
                <a:latin typeface="Times New Roman" panose="02020603050405020304" pitchFamily="18" charset="0"/>
                <a:cs typeface="Times New Roman" panose="02020603050405020304" pitchFamily="18" charset="0"/>
              </a:rPr>
              <a:t>Wendehorst</a:t>
            </a:r>
            <a:r>
              <a:rPr lang="de-DE" altLang="de-DE" sz="1800" dirty="0" smtClean="0">
                <a:latin typeface="Times New Roman" panose="02020603050405020304" pitchFamily="18" charset="0"/>
                <a:cs typeface="Times New Roman" panose="02020603050405020304" pitchFamily="18" charset="0"/>
              </a:rPr>
              <a:t>, Ostfränkische Mission in Sachsen, in: Johannes Erichsen (</a:t>
            </a:r>
            <a:r>
              <a:rPr lang="de-DE" altLang="de-DE" sz="1800" dirty="0" err="1" smtClean="0">
                <a:latin typeface="Times New Roman" panose="02020603050405020304" pitchFamily="18" charset="0"/>
                <a:cs typeface="Times New Roman" panose="02020603050405020304" pitchFamily="18" charset="0"/>
              </a:rPr>
              <a:t>Hg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Kilian,München</a:t>
            </a:r>
            <a:r>
              <a:rPr lang="de-DE" altLang="de-DE" sz="1800" dirty="0" smtClean="0">
                <a:latin typeface="Times New Roman" panose="02020603050405020304" pitchFamily="18" charset="0"/>
                <a:cs typeface="Times New Roman" panose="02020603050405020304" pitchFamily="18" charset="0"/>
              </a:rPr>
              <a:t> 1989.</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Reinhard </a:t>
            </a:r>
            <a:r>
              <a:rPr lang="de-DE" altLang="de-DE" sz="1800" dirty="0" err="1" smtClean="0">
                <a:latin typeface="Times New Roman" panose="02020603050405020304" pitchFamily="18" charset="0"/>
                <a:cs typeface="Times New Roman" panose="02020603050405020304" pitchFamily="18" charset="0"/>
              </a:rPr>
              <a:t>Wenkus</a:t>
            </a:r>
            <a:r>
              <a:rPr lang="de-DE" altLang="de-DE" sz="1800" dirty="0" smtClean="0">
                <a:latin typeface="Times New Roman" panose="02020603050405020304" pitchFamily="18" charset="0"/>
                <a:cs typeface="Times New Roman" panose="02020603050405020304" pitchFamily="18" charset="0"/>
              </a:rPr>
              <a:t>, Sächsischer Stammesadel und fränkischer Reichsadel, Göttingen 1976. Westfälisches Urkundenbuch Band 4.</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945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162967-DA53-4779-AD14-B8BEEE0EC6AA}" type="slidenum">
              <a:rPr lang="de-DE" altLang="de-DE" sz="1400" smtClean="0">
                <a:latin typeface="Arial" panose="020B0604020202020204" pitchFamily="34" charset="0"/>
              </a:rPr>
              <a:pPr>
                <a:spcBef>
                  <a:spcPct val="0"/>
                </a:spcBef>
                <a:buFontTx/>
                <a:buNone/>
              </a:pPr>
              <a:t>20</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37121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549275" y="268357"/>
            <a:ext cx="5759450" cy="8693612"/>
          </a:xfrm>
        </p:spPr>
        <p:txBody>
          <a:bodyPr anchor="t">
            <a:noAutofit/>
          </a:bodyPr>
          <a:lstStyle/>
          <a:p>
            <a:r>
              <a:rPr lang="de-DE" altLang="de-DE" sz="1800" dirty="0" smtClean="0">
                <a:latin typeface="Times New Roman" panose="02020603050405020304" pitchFamily="18" charset="0"/>
                <a:cs typeface="Times New Roman" panose="02020603050405020304" pitchFamily="18" charset="0"/>
              </a:rPr>
              <a:t>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1260</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Beschreibung : </a:t>
            </a:r>
            <a:r>
              <a:rPr lang="de-DE" altLang="de-DE" sz="1800" dirty="0" err="1" smtClean="0">
                <a:latin typeface="Times New Roman" panose="02020603050405020304" pitchFamily="18" charset="0"/>
                <a:cs typeface="Times New Roman" panose="02020603050405020304" pitchFamily="18" charset="0"/>
              </a:rPr>
              <a:t>Edelherr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Regenhardus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Ittere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Paderborner Kanoniker, Pfarrer in Korbach (in </a:t>
            </a:r>
            <a:r>
              <a:rPr lang="de-DE" altLang="de-DE" sz="1800" dirty="0" err="1" smtClean="0">
                <a:latin typeface="Times New Roman" panose="02020603050405020304" pitchFamily="18" charset="0"/>
                <a:cs typeface="Times New Roman" panose="02020603050405020304" pitchFamily="18" charset="0"/>
              </a:rPr>
              <a:t>Curbike</a:t>
            </a:r>
            <a:r>
              <a:rPr lang="de-DE" altLang="de-DE" sz="1800" dirty="0" smtClean="0">
                <a:latin typeface="Times New Roman" panose="02020603050405020304" pitchFamily="18" charset="0"/>
                <a:cs typeface="Times New Roman" panose="02020603050405020304" pitchFamily="18" charset="0"/>
              </a:rPr>
              <a:t>), und der Rat der Stadt Korbach beurkunden,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die Brüder </a:t>
            </a:r>
            <a:r>
              <a:rPr lang="de-DE" altLang="de-DE" sz="1800" dirty="0" err="1" smtClean="0">
                <a:latin typeface="Times New Roman" panose="02020603050405020304" pitchFamily="18" charset="0"/>
                <a:cs typeface="Times New Roman" panose="02020603050405020304" pitchFamily="18" charset="0"/>
              </a:rPr>
              <a:t>Rodolfus</a:t>
            </a:r>
            <a:r>
              <a:rPr lang="de-DE" altLang="de-DE" sz="1800" dirty="0" smtClean="0">
                <a:latin typeface="Times New Roman" panose="02020603050405020304" pitchFamily="18" charset="0"/>
                <a:cs typeface="Times New Roman" panose="02020603050405020304" pitchFamily="18" charset="0"/>
              </a:rPr>
              <a:t> und Otto genannt </a:t>
            </a:r>
            <a:r>
              <a:rPr lang="de-DE" altLang="de-DE" sz="1800" dirty="0" err="1" smtClean="0">
                <a:latin typeface="Times New Roman" panose="02020603050405020304" pitchFamily="18" charset="0"/>
                <a:cs typeface="Times New Roman" panose="02020603050405020304" pitchFamily="18" charset="0"/>
              </a:rPr>
              <a:t>Kercenberg</a:t>
            </a:r>
            <a:r>
              <a:rPr lang="de-DE" altLang="de-DE" sz="1800" dirty="0" smtClean="0">
                <a:latin typeface="Times New Roman" panose="02020603050405020304" pitchFamily="18" charset="0"/>
                <a:cs typeface="Times New Roman" panose="02020603050405020304" pitchFamily="18" charset="0"/>
              </a:rPr>
              <a:t> sowie Henricus, des genannten Ottos Sohn, ein Gut (</a:t>
            </a:r>
            <a:r>
              <a:rPr lang="de-DE" altLang="de-DE" sz="1800" dirty="0" err="1" smtClean="0">
                <a:latin typeface="Times New Roman" panose="02020603050405020304" pitchFamily="18" charset="0"/>
                <a:cs typeface="Times New Roman" panose="02020603050405020304" pitchFamily="18" charset="0"/>
              </a:rPr>
              <a:t>predium</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Kercenberg</a:t>
            </a:r>
            <a:r>
              <a:rPr lang="de-DE" altLang="de-DE" sz="1800" dirty="0" smtClean="0">
                <a:latin typeface="Times New Roman" panose="02020603050405020304" pitchFamily="18" charset="0"/>
                <a:cs typeface="Times New Roman" panose="02020603050405020304" pitchFamily="18" charset="0"/>
              </a:rPr>
              <a:t> mit allem Zubehör unter Vermittlung der Ritter Bodo, </a:t>
            </a:r>
            <a:r>
              <a:rPr lang="de-DE" altLang="de-DE" sz="1800" dirty="0" err="1" smtClean="0">
                <a:latin typeface="Times New Roman" panose="02020603050405020304" pitchFamily="18" charset="0"/>
                <a:cs typeface="Times New Roman" panose="02020603050405020304" pitchFamily="18" charset="0"/>
              </a:rPr>
              <a:t>Fredericus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Horhusen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Ludolfus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Amelungessen</a:t>
            </a:r>
            <a:r>
              <a:rPr lang="de-DE" altLang="de-DE" sz="1800" dirty="0" smtClean="0">
                <a:latin typeface="Times New Roman" panose="02020603050405020304" pitchFamily="18" charset="0"/>
                <a:cs typeface="Times New Roman" panose="02020603050405020304" pitchFamily="18" charset="0"/>
              </a:rPr>
              <a:t> Abt und Konvent von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Breydelar</a:t>
            </a:r>
            <a:r>
              <a:rPr lang="de-DE" altLang="de-DE" sz="1800" dirty="0" smtClean="0">
                <a:latin typeface="Times New Roman" panose="02020603050405020304" pitchFamily="18" charset="0"/>
                <a:cs typeface="Times New Roman" panose="02020603050405020304" pitchFamily="18" charset="0"/>
              </a:rPr>
              <a:t>) überlassen haben.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Kellner;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Rixswidehusen</a:t>
            </a:r>
            <a:r>
              <a:rPr lang="de-DE" altLang="de-DE" sz="1800" dirty="0" smtClean="0">
                <a:latin typeface="Times New Roman" panose="02020603050405020304" pitchFamily="18" charset="0"/>
                <a:cs typeface="Times New Roman" panose="02020603050405020304" pitchFamily="18" charset="0"/>
              </a:rPr>
              <a:t> und Henricus de </a:t>
            </a:r>
            <a:r>
              <a:rPr lang="de-DE" altLang="de-DE" sz="1800" dirty="0" err="1" smtClean="0">
                <a:latin typeface="Times New Roman" panose="02020603050405020304" pitchFamily="18" charset="0"/>
                <a:cs typeface="Times New Roman" panose="02020603050405020304" pitchFamily="18" charset="0"/>
              </a:rPr>
              <a:t>Upsprunge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Konversen</a:t>
            </a:r>
            <a:r>
              <a:rPr lang="de-DE" altLang="de-DE" sz="1800" dirty="0" smtClean="0">
                <a:latin typeface="Times New Roman" panose="02020603050405020304" pitchFamily="18" charset="0"/>
                <a:cs typeface="Times New Roman" panose="02020603050405020304" pitchFamily="18" charset="0"/>
              </a:rPr>
              <a:t> des Klosters; die Ritter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Yttere</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Ludolfus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Dalwich</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Superius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Fonte</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smtClean="0">
                <a:latin typeface="Times New Roman" panose="02020603050405020304" pitchFamily="18" charset="0"/>
                <a:cs typeface="Times New Roman" panose="02020603050405020304" pitchFamily="18" charset="0"/>
              </a:rPr>
              <a:t>Bestellsignatur: </a:t>
            </a:r>
            <a:r>
              <a:rPr lang="de-DE" altLang="de-DE" sz="1800" dirty="0" smtClean="0">
                <a:latin typeface="Times New Roman" panose="02020603050405020304" pitchFamily="18" charset="0"/>
                <a:cs typeface="Times New Roman" panose="02020603050405020304" pitchFamily="18" charset="0"/>
              </a:rPr>
              <a:t>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75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Rückvermerk (16. Jh.): </a:t>
            </a:r>
            <a:r>
              <a:rPr lang="de-DE" altLang="de-DE" sz="1800" dirty="0" err="1" smtClean="0">
                <a:latin typeface="Times New Roman" panose="02020603050405020304" pitchFamily="18" charset="0"/>
                <a:cs typeface="Times New Roman" panose="02020603050405020304" pitchFamily="18" charset="0"/>
              </a:rPr>
              <a:t>predium</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Kerßenbergh</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prope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Esbeke.Ausfertigung</a:t>
            </a:r>
            <a:r>
              <a:rPr lang="de-DE" altLang="de-DE" sz="1800" dirty="0" smtClean="0">
                <a:latin typeface="Times New Roman" panose="02020603050405020304" pitchFamily="18" charset="0"/>
                <a:cs typeface="Times New Roman" panose="02020603050405020304" pitchFamily="18" charset="0"/>
              </a:rPr>
              <a:t>, Pergament. Siegel </a:t>
            </a:r>
            <a:r>
              <a:rPr lang="de-DE" altLang="de-DE" sz="1800" dirty="0" err="1" smtClean="0">
                <a:latin typeface="Times New Roman" panose="02020603050405020304" pitchFamily="18" charset="0"/>
                <a:cs typeface="Times New Roman" panose="02020603050405020304" pitchFamily="18" charset="0"/>
              </a:rPr>
              <a:t>Regenhards</a:t>
            </a:r>
            <a:r>
              <a:rPr lang="de-DE" altLang="de-DE" sz="1800" dirty="0" smtClean="0">
                <a:latin typeface="Times New Roman" panose="02020603050405020304" pitchFamily="18" charset="0"/>
                <a:cs typeface="Times New Roman" panose="02020603050405020304" pitchFamily="18" charset="0"/>
              </a:rPr>
              <a:t>, am oberen Rand leicht ausgebrochen, und das der Stadt Korbach, stark beschädigt, an </a:t>
            </a:r>
            <a:r>
              <a:rPr lang="de-DE" altLang="de-DE" sz="1800" dirty="0" err="1" smtClean="0">
                <a:latin typeface="Times New Roman" panose="02020603050405020304" pitchFamily="18" charset="0"/>
                <a:cs typeface="Times New Roman" panose="02020603050405020304" pitchFamily="18" charset="0"/>
              </a:rPr>
              <a:t>Pergamentpresseln</a:t>
            </a:r>
            <a:r>
              <a:rPr lang="de-DE" altLang="de-DE" sz="1800" dirty="0" smtClean="0">
                <a:latin typeface="Times New Roman" panose="02020603050405020304" pitchFamily="18" charset="0"/>
                <a:cs typeface="Times New Roman" panose="02020603050405020304" pitchFamily="18" charset="0"/>
              </a:rPr>
              <a:t> anhängend, das des Kanonikers Werner verloren. Abschriften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 125 S. 113 von 1536, durch Mäusefraß 1. Zeile zur Hälfte verloren, und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2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406.Druck: Westf. Urkundenbuch 4 Nr. 854. Regest: Westf. Urkundenbuch 7 Nr. </a:t>
            </a:r>
            <a:r>
              <a:rPr lang="de-DE" altLang="de-DE" sz="1800" dirty="0">
                <a:latin typeface="Times New Roman" panose="02020603050405020304" pitchFamily="18" charset="0"/>
                <a:cs typeface="Times New Roman" panose="02020603050405020304" pitchFamily="18" charset="0"/>
              </a:rPr>
              <a:t>1063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1267</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Beschreibung : </a:t>
            </a:r>
            <a:r>
              <a:rPr lang="de-DE" altLang="de-DE" sz="1800" dirty="0" err="1">
                <a:latin typeface="Times New Roman" panose="02020603050405020304" pitchFamily="18" charset="0"/>
                <a:cs typeface="Times New Roman" panose="02020603050405020304" pitchFamily="18" charset="0"/>
              </a:rPr>
              <a:t>Sygebodo</a:t>
            </a:r>
            <a:r>
              <a:rPr lang="de-DE" altLang="de-DE" sz="1800" dirty="0">
                <a:latin typeface="Times New Roman" panose="02020603050405020304" pitchFamily="18" charset="0"/>
                <a:cs typeface="Times New Roman" panose="02020603050405020304" pitchFamily="18" charset="0"/>
              </a:rPr>
              <a:t> von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(de </a:t>
            </a:r>
            <a:r>
              <a:rPr lang="de-DE" altLang="de-DE" sz="1800" dirty="0" err="1">
                <a:latin typeface="Times New Roman" panose="02020603050405020304" pitchFamily="18" charset="0"/>
                <a:cs typeface="Times New Roman" panose="02020603050405020304" pitchFamily="18" charset="0"/>
              </a:rPr>
              <a:t>Yttere</a:t>
            </a:r>
            <a:r>
              <a:rPr lang="de-DE" altLang="de-DE" sz="1800" dirty="0">
                <a:latin typeface="Times New Roman" panose="02020603050405020304" pitchFamily="18" charset="0"/>
                <a:cs typeface="Times New Roman" panose="02020603050405020304" pitchFamily="18" charset="0"/>
              </a:rPr>
              <a:t>), der weder Frau noch Kinder hat, </a:t>
            </a:r>
            <a:r>
              <a:rPr lang="de-DE" altLang="de-DE" sz="1800" dirty="0" err="1">
                <a:latin typeface="Times New Roman" panose="02020603050405020304" pitchFamily="18" charset="0"/>
                <a:cs typeface="Times New Roman" panose="02020603050405020304" pitchFamily="18" charset="0"/>
              </a:rPr>
              <a:t>überläßt</a:t>
            </a:r>
            <a:r>
              <a:rPr lang="de-DE" altLang="de-DE" sz="1800" dirty="0">
                <a:latin typeface="Times New Roman" panose="02020603050405020304" pitchFamily="18" charset="0"/>
                <a:cs typeface="Times New Roman" panose="02020603050405020304" pitchFamily="18" charset="0"/>
              </a:rPr>
              <a:t> seinen Hof (</a:t>
            </a:r>
            <a:r>
              <a:rPr lang="de-DE" altLang="de-DE" sz="1800" dirty="0" err="1">
                <a:latin typeface="Times New Roman" panose="02020603050405020304" pitchFamily="18" charset="0"/>
                <a:cs typeface="Times New Roman" panose="02020603050405020304" pitchFamily="18" charset="0"/>
              </a:rPr>
              <a:t>curtem</a:t>
            </a:r>
            <a:r>
              <a:rPr lang="de-DE" altLang="de-DE" sz="1800" dirty="0">
                <a:latin typeface="Times New Roman" panose="02020603050405020304" pitchFamily="18" charset="0"/>
                <a:cs typeface="Times New Roman" panose="02020603050405020304" pitchFamily="18" charset="0"/>
              </a:rPr>
              <a:t>) in Höringhausen (</a:t>
            </a:r>
            <a:r>
              <a:rPr lang="de-DE" altLang="de-DE" sz="1800" dirty="0" err="1">
                <a:latin typeface="Times New Roman" panose="02020603050405020304" pitchFamily="18" charset="0"/>
                <a:cs typeface="Times New Roman" panose="02020603050405020304" pitchFamily="18" charset="0"/>
              </a:rPr>
              <a:t>Hoyrynchusen</a:t>
            </a:r>
            <a:r>
              <a:rPr lang="de-DE" altLang="de-DE" sz="1800" dirty="0">
                <a:latin typeface="Times New Roman" panose="02020603050405020304" pitchFamily="18" charset="0"/>
                <a:cs typeface="Times New Roman" panose="02020603050405020304" pitchFamily="18" charset="0"/>
              </a:rPr>
              <a:t>) Abt Alexander und dem Konvent von </a:t>
            </a:r>
            <a:r>
              <a:rPr lang="de-DE" altLang="de-DE" sz="1800" dirty="0" err="1">
                <a:latin typeface="Times New Roman" panose="02020603050405020304" pitchFamily="18" charset="0"/>
                <a:cs typeface="Times New Roman" panose="02020603050405020304" pitchFamily="18" charset="0"/>
              </a:rPr>
              <a:t>Bredelar</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Breydelar</a:t>
            </a:r>
            <a:r>
              <a:rPr lang="de-DE" altLang="de-DE" sz="1800" dirty="0">
                <a:latin typeface="Times New Roman" panose="02020603050405020304" pitchFamily="18" charset="0"/>
                <a:cs typeface="Times New Roman" panose="02020603050405020304" pitchFamily="18" charset="0"/>
              </a:rPr>
              <a:t>) zu eigen. Der Vertrag ist in Korbach (</a:t>
            </a:r>
            <a:r>
              <a:rPr lang="de-DE" altLang="de-DE" sz="1800" dirty="0" err="1">
                <a:latin typeface="Times New Roman" panose="02020603050405020304" pitchFamily="18" charset="0"/>
                <a:cs typeface="Times New Roman" panose="02020603050405020304" pitchFamily="18" charset="0"/>
              </a:rPr>
              <a:t>Korbike</a:t>
            </a:r>
            <a:r>
              <a:rPr lang="de-DE" altLang="de-DE" sz="1800" dirty="0">
                <a:latin typeface="Times New Roman" panose="02020603050405020304" pitchFamily="18" charset="0"/>
                <a:cs typeface="Times New Roman" panose="02020603050405020304" pitchFamily="18" charset="0"/>
              </a:rPr>
              <a:t>) zustande gekommen. Kloster </a:t>
            </a:r>
            <a:r>
              <a:rPr lang="de-DE" altLang="de-DE" sz="1800" dirty="0" err="1">
                <a:latin typeface="Times New Roman" panose="02020603050405020304" pitchFamily="18" charset="0"/>
                <a:cs typeface="Times New Roman" panose="02020603050405020304" pitchFamily="18" charset="0"/>
              </a:rPr>
              <a:t>Bredelar</a:t>
            </a:r>
            <a:r>
              <a:rPr lang="de-DE" altLang="de-DE" sz="1800" dirty="0">
                <a:latin typeface="Times New Roman" panose="02020603050405020304" pitchFamily="18" charset="0"/>
                <a:cs typeface="Times New Roman" panose="02020603050405020304" pitchFamily="18" charset="0"/>
              </a:rPr>
              <a:t> hat dem Verkäufer dafür 7 Mark gezahlt. Dieser will weiteres noch zu zahlendes Geld, wenn es ihm zur Verfügung steht, für seinen verstorbenen Bruder </a:t>
            </a:r>
            <a:r>
              <a:rPr lang="de-DE" altLang="de-DE" sz="1800" dirty="0" err="1">
                <a:latin typeface="Times New Roman" panose="02020603050405020304" pitchFamily="18" charset="0"/>
                <a:cs typeface="Times New Roman" panose="02020603050405020304" pitchFamily="18" charset="0"/>
              </a:rPr>
              <a:t>Thetmarus</a:t>
            </a:r>
            <a:r>
              <a:rPr lang="de-DE" altLang="de-DE" sz="1800" dirty="0">
                <a:latin typeface="Times New Roman" panose="02020603050405020304" pitchFamily="18" charset="0"/>
                <a:cs typeface="Times New Roman" panose="02020603050405020304" pitchFamily="18" charset="0"/>
              </a:rPr>
              <a:t>, der bereits in die Bruderschaft aufgenommen war, zu einer Seelenmesse stiften.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048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210CC6-4895-41A7-9231-BBA40EB3D853}" type="slidenum">
              <a:rPr lang="de-DE" altLang="de-DE" sz="1400" smtClean="0">
                <a:latin typeface="Arial" panose="020B0604020202020204" pitchFamily="34" charset="0"/>
              </a:rPr>
              <a:pPr>
                <a:spcBef>
                  <a:spcPct val="0"/>
                </a:spcBef>
                <a:buFontTx/>
                <a:buNone/>
              </a:pPr>
              <a:t>21</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14665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549275" y="268357"/>
            <a:ext cx="5759450" cy="8693612"/>
          </a:xfrm>
        </p:spPr>
        <p:txBody>
          <a:bodyPr anchor="t">
            <a:noAutofit/>
          </a:bodyPr>
          <a:lstStyle/>
          <a:p>
            <a:r>
              <a:rPr lang="de-DE" altLang="de-DE" sz="1800" dirty="0" smtClean="0">
                <a:latin typeface="Times New Roman" panose="02020603050405020304" pitchFamily="18" charset="0"/>
                <a:cs typeface="Times New Roman" panose="02020603050405020304" pitchFamily="18" charset="0"/>
              </a:rPr>
              <a:t>Der Verkäufer hat den Hof mit Einkünften und allem Zubehör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für alle Zeiten ohne Rechtsansprüche und Ansprüche auf die Vogtei überlassen und leistet Währschaft. Da der Aussteller kein Siegel führt, hat er seinen Verwandten </a:t>
            </a:r>
            <a:r>
              <a:rPr lang="de-DE" altLang="de-DE" sz="1800" dirty="0" err="1" smtClean="0">
                <a:latin typeface="Times New Roman" panose="02020603050405020304" pitchFamily="18" charset="0"/>
                <a:cs typeface="Times New Roman" panose="02020603050405020304" pitchFamily="18" charset="0"/>
              </a:rPr>
              <a:t>Regenhardus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Yttere</a:t>
            </a:r>
            <a:r>
              <a:rPr lang="de-DE" altLang="de-DE" sz="1800" dirty="0" smtClean="0">
                <a:latin typeface="Times New Roman" panose="02020603050405020304" pitchFamily="18" charset="0"/>
                <a:cs typeface="Times New Roman" panose="02020603050405020304" pitchFamily="18" charset="0"/>
              </a:rPr>
              <a:t>) und die Stadt Korbach um Untersiegelung gebeten.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Sunnenchusen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Domscholaster</a:t>
            </a:r>
            <a:r>
              <a:rPr lang="de-DE" altLang="de-DE" sz="1800" dirty="0" smtClean="0">
                <a:latin typeface="Times New Roman" panose="02020603050405020304" pitchFamily="18" charset="0"/>
                <a:cs typeface="Times New Roman" panose="02020603050405020304" pitchFamily="18" charset="0"/>
              </a:rPr>
              <a:t> zu Paderborn; Pfarrer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Pathberg</a:t>
            </a:r>
            <a:r>
              <a:rPr lang="de-DE" altLang="de-DE" sz="1800" dirty="0" smtClean="0">
                <a:latin typeface="Times New Roman" panose="02020603050405020304" pitchFamily="18" charset="0"/>
                <a:cs typeface="Times New Roman" panose="02020603050405020304" pitchFamily="18" charset="0"/>
              </a:rPr>
              <a:t> zu Korbach, die dortigen Priester und </a:t>
            </a:r>
            <a:r>
              <a:rPr lang="de-DE" altLang="de-DE" sz="1800" dirty="0" err="1" smtClean="0">
                <a:latin typeface="Times New Roman" panose="02020603050405020304" pitchFamily="18" charset="0"/>
                <a:cs typeface="Times New Roman" panose="02020603050405020304" pitchFamily="18" charset="0"/>
              </a:rPr>
              <a:t>Kapellane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Conradus</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Conradus</a:t>
            </a:r>
            <a:r>
              <a:rPr lang="de-DE" altLang="de-DE" sz="1800" dirty="0" smtClean="0">
                <a:latin typeface="Times New Roman" panose="02020603050405020304" pitchFamily="18" charset="0"/>
                <a:cs typeface="Times New Roman" panose="02020603050405020304" pitchFamily="18" charset="0"/>
              </a:rPr>
              <a:t>, der Priester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Heylynberg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Gyso</a:t>
            </a:r>
            <a:r>
              <a:rPr lang="de-DE" altLang="de-DE" sz="1800" dirty="0" smtClean="0">
                <a:latin typeface="Times New Roman" panose="02020603050405020304" pitchFamily="18" charset="0"/>
                <a:cs typeface="Times New Roman" panose="02020603050405020304" pitchFamily="18" charset="0"/>
              </a:rPr>
              <a:t>, Bürgermeister der Altstadt, die Brüder </a:t>
            </a:r>
            <a:r>
              <a:rPr lang="de-DE" altLang="de-DE" sz="1800" dirty="0" err="1" smtClean="0">
                <a:latin typeface="Times New Roman" panose="02020603050405020304" pitchFamily="18" charset="0"/>
                <a:cs typeface="Times New Roman" panose="02020603050405020304" pitchFamily="18" charset="0"/>
              </a:rPr>
              <a:t>Bernherus</a:t>
            </a:r>
            <a:r>
              <a:rPr lang="de-DE" altLang="de-DE" sz="1800" dirty="0" smtClean="0">
                <a:latin typeface="Times New Roman" panose="02020603050405020304" pitchFamily="18" charset="0"/>
                <a:cs typeface="Times New Roman" panose="02020603050405020304" pitchFamily="18" charset="0"/>
              </a:rPr>
              <a:t> und Johannes </a:t>
            </a:r>
            <a:r>
              <a:rPr lang="de-DE" altLang="de-DE" sz="1800" dirty="0" err="1" smtClean="0">
                <a:latin typeface="Times New Roman" panose="02020603050405020304" pitchFamily="18" charset="0"/>
                <a:cs typeface="Times New Roman" panose="02020603050405020304" pitchFamily="18" charset="0"/>
              </a:rPr>
              <a:t>Keinpe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Balehorn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Everhardus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Virdach</a:t>
            </a:r>
            <a:r>
              <a:rPr lang="de-DE" altLang="de-DE" sz="1800" dirty="0" smtClean="0">
                <a:latin typeface="Times New Roman" panose="02020603050405020304" pitchFamily="18" charset="0"/>
                <a:cs typeface="Times New Roman" panose="02020603050405020304" pitchFamily="18" charset="0"/>
              </a:rPr>
              <a:t>, Albertus </a:t>
            </a:r>
            <a:r>
              <a:rPr lang="de-DE" altLang="de-DE" sz="1800" dirty="0" err="1" smtClean="0">
                <a:latin typeface="Times New Roman" panose="02020603050405020304" pitchFamily="18" charset="0"/>
                <a:cs typeface="Times New Roman" panose="02020603050405020304" pitchFamily="18" charset="0"/>
              </a:rPr>
              <a:t>Dives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Waltman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Sohn des Herrn </a:t>
            </a:r>
            <a:r>
              <a:rPr lang="de-DE" altLang="de-DE" sz="1800" dirty="0" err="1" smtClean="0">
                <a:latin typeface="Times New Roman" panose="02020603050405020304" pitchFamily="18" charset="0"/>
                <a:cs typeface="Times New Roman" panose="02020603050405020304" pitchFamily="18" charset="0"/>
              </a:rPr>
              <a:t>Christianus</a:t>
            </a:r>
            <a:r>
              <a:rPr lang="de-DE" altLang="de-DE" sz="1800" dirty="0" smtClean="0">
                <a:latin typeface="Times New Roman" panose="02020603050405020304" pitchFamily="18" charset="0"/>
                <a:cs typeface="Times New Roman" panose="02020603050405020304" pitchFamily="18" charset="0"/>
              </a:rPr>
              <a:t>, Bürgermeister der Neustadt, und sein Bruder Johannes.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96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Ausfertigung, Pergament. Das Siegel der Stadt abgefallen, lose beiliegend; das </a:t>
            </a:r>
            <a:r>
              <a:rPr lang="de-DE" altLang="de-DE" sz="1800" dirty="0" err="1" smtClean="0">
                <a:latin typeface="Times New Roman" panose="02020603050405020304" pitchFamily="18" charset="0"/>
                <a:cs typeface="Times New Roman" panose="02020603050405020304" pitchFamily="18" charset="0"/>
              </a:rPr>
              <a:t>Regenhards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a:t>
            </a:r>
            <a:r>
              <a:rPr lang="de-DE" altLang="de-DE" sz="1800" dirty="0" err="1" smtClean="0">
                <a:latin typeface="Times New Roman" panose="02020603050405020304" pitchFamily="18" charset="0"/>
                <a:cs typeface="Times New Roman" panose="02020603050405020304" pitchFamily="18" charset="0"/>
              </a:rPr>
              <a:t>Pergamentpressel</a:t>
            </a:r>
            <a:r>
              <a:rPr lang="de-DE" altLang="de-DE" sz="1800" dirty="0" smtClean="0">
                <a:latin typeface="Times New Roman" panose="02020603050405020304" pitchFamily="18" charset="0"/>
                <a:cs typeface="Times New Roman" panose="02020603050405020304" pitchFamily="18" charset="0"/>
              </a:rPr>
              <a:t> anhängend, der untere Bereich verloren; von dem an erster Stelle hängenden Siegel unbekannter Herkunft nur </a:t>
            </a:r>
            <a:r>
              <a:rPr lang="de-DE" altLang="de-DE" sz="1800" dirty="0" err="1" smtClean="0">
                <a:latin typeface="Times New Roman" panose="02020603050405020304" pitchFamily="18" charset="0"/>
                <a:cs typeface="Times New Roman" panose="02020603050405020304" pitchFamily="18" charset="0"/>
              </a:rPr>
              <a:t>Pressel</a:t>
            </a:r>
            <a:r>
              <a:rPr lang="de-DE" altLang="de-DE" sz="1800" dirty="0" smtClean="0">
                <a:latin typeface="Times New Roman" panose="02020603050405020304" pitchFamily="18" charset="0"/>
                <a:cs typeface="Times New Roman" panose="02020603050405020304" pitchFamily="18" charset="0"/>
              </a:rPr>
              <a:t> vorhanden. Abschriften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 125 S. 137 und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2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517-517vDruck: Westf. Urkundenbuch 4 Nr. 1127, 7 Nr. 1275</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Kloster </a:t>
            </a:r>
            <a:r>
              <a:rPr lang="de-DE" altLang="de-DE" sz="1800" dirty="0" err="1">
                <a:latin typeface="Times New Roman" panose="02020603050405020304" pitchFamily="18" charset="0"/>
                <a:cs typeface="Times New Roman" panose="02020603050405020304" pitchFamily="18" charset="0"/>
              </a:rPr>
              <a:t>Bredelar</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1428 Februar 18</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Beschreibung : Grethe, Witwe des Wilhelm </a:t>
            </a:r>
            <a:r>
              <a:rPr lang="de-DE" altLang="de-DE" sz="1800" dirty="0" err="1">
                <a:latin typeface="Times New Roman" panose="02020603050405020304" pitchFamily="18" charset="0"/>
                <a:cs typeface="Times New Roman" panose="02020603050405020304" pitchFamily="18" charset="0"/>
              </a:rPr>
              <a:t>Hesporn</a:t>
            </a:r>
            <a:r>
              <a:rPr lang="de-DE" altLang="de-DE" sz="1800" dirty="0">
                <a:latin typeface="Times New Roman" panose="02020603050405020304" pitchFamily="18" charset="0"/>
                <a:cs typeface="Times New Roman" panose="02020603050405020304" pitchFamily="18" charset="0"/>
              </a:rPr>
              <a:t>, verkauft Else, Witwe des Henrik </a:t>
            </a:r>
            <a:r>
              <a:rPr lang="de-DE" altLang="de-DE" sz="1800" dirty="0" err="1">
                <a:latin typeface="Times New Roman" panose="02020603050405020304" pitchFamily="18" charset="0"/>
                <a:cs typeface="Times New Roman" panose="02020603050405020304" pitchFamily="18" charset="0"/>
              </a:rPr>
              <a:t>Bruning</a:t>
            </a:r>
            <a:r>
              <a:rPr lang="de-DE" altLang="de-DE" sz="1800" dirty="0">
                <a:latin typeface="Times New Roman" panose="02020603050405020304" pitchFamily="18" charset="0"/>
                <a:cs typeface="Times New Roman" panose="02020603050405020304" pitchFamily="18" charset="0"/>
              </a:rPr>
              <a:t>, die im Hof des Klosters </a:t>
            </a:r>
            <a:r>
              <a:rPr lang="de-DE" altLang="de-DE" sz="1800" dirty="0" err="1">
                <a:latin typeface="Times New Roman" panose="02020603050405020304" pitchFamily="18" charset="0"/>
                <a:cs typeface="Times New Roman" panose="02020603050405020304" pitchFamily="18" charset="0"/>
              </a:rPr>
              <a:t>Bredelar</a:t>
            </a:r>
            <a:r>
              <a:rPr lang="de-DE" altLang="de-DE" sz="1800" dirty="0">
                <a:latin typeface="Times New Roman" panose="02020603050405020304" pitchFamily="18" charset="0"/>
                <a:cs typeface="Times New Roman" panose="02020603050405020304" pitchFamily="18" charset="0"/>
              </a:rPr>
              <a:t> zu Korbach wohnt, eine Urkunde über 12 Gulden Rente aus einer bei der Altstadt </a:t>
            </a:r>
            <a:r>
              <a:rPr lang="de-DE" altLang="de-DE" sz="1800" dirty="0" err="1">
                <a:latin typeface="Times New Roman" panose="02020603050405020304" pitchFamily="18" charset="0"/>
                <a:cs typeface="Times New Roman" panose="02020603050405020304" pitchFamily="18" charset="0"/>
              </a:rPr>
              <a:t>Mengeringhausen</a:t>
            </a:r>
            <a:r>
              <a:rPr lang="de-DE" altLang="de-DE" sz="1800" dirty="0">
                <a:latin typeface="Times New Roman" panose="02020603050405020304" pitchFamily="18" charset="0"/>
                <a:cs typeface="Times New Roman" panose="02020603050405020304" pitchFamily="18" charset="0"/>
              </a:rPr>
              <a:t> anstehenden Obligation von 150 Gulden Hauptgeld, die ihr der verstorbene Herr Detmar Sandberg, Priester, ihr Vetter, vermacht </a:t>
            </a:r>
            <a:r>
              <a:rPr lang="de-DE" altLang="de-DE" sz="1800" dirty="0" err="1">
                <a:latin typeface="Times New Roman" panose="02020603050405020304" pitchFamily="18" charset="0"/>
                <a:cs typeface="Times New Roman" panose="02020603050405020304" pitchFamily="18" charset="0"/>
              </a:rPr>
              <a:t>hat.In</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capite</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Jejunii</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quadragesimalis</a:t>
            </a:r>
            <a:endParaRPr lang="de-DE" altLang="de-DE" sz="1800" dirty="0" smtClean="0">
              <a:latin typeface="Times New Roman" panose="02020603050405020304" pitchFamily="18" charset="0"/>
              <a:cs typeface="Times New Roman" panose="02020603050405020304" pitchFamily="18" charset="0"/>
            </a:endParaRPr>
          </a:p>
        </p:txBody>
      </p:sp>
      <p:sp>
        <p:nvSpPr>
          <p:cNvPr id="2048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210CC6-4895-41A7-9231-BBA40EB3D853}" type="slidenum">
              <a:rPr lang="de-DE" altLang="de-DE" sz="1400" smtClean="0">
                <a:latin typeface="Arial" panose="020B0604020202020204" pitchFamily="34" charset="0"/>
              </a:rPr>
              <a:pPr>
                <a:spcBef>
                  <a:spcPct val="0"/>
                </a:spcBef>
                <a:buFontTx/>
                <a:buNone/>
              </a:pPr>
              <a:t>22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36965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49275" y="0"/>
            <a:ext cx="5759450" cy="8172450"/>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Junker Erasmus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Herr Johannes </a:t>
            </a:r>
            <a:r>
              <a:rPr lang="de-DE" altLang="de-DE" sz="1800" dirty="0" err="1" smtClean="0">
                <a:latin typeface="Times New Roman" panose="02020603050405020304" pitchFamily="18" charset="0"/>
                <a:cs typeface="Times New Roman" panose="02020603050405020304" pitchFamily="18" charset="0"/>
              </a:rPr>
              <a:t>Stenweg</a:t>
            </a:r>
            <a:r>
              <a:rPr lang="de-DE" altLang="de-DE" sz="1800" dirty="0" smtClean="0">
                <a:latin typeface="Times New Roman" panose="02020603050405020304" pitchFamily="18" charset="0"/>
                <a:cs typeface="Times New Roman" panose="02020603050405020304" pitchFamily="18" charset="0"/>
              </a:rPr>
              <a:t>, Kirchherr zu Höringhausen (</a:t>
            </a:r>
            <a:r>
              <a:rPr lang="de-DE" altLang="de-DE" sz="1800" dirty="0" err="1" smtClean="0">
                <a:latin typeface="Times New Roman" panose="02020603050405020304" pitchFamily="18" charset="0"/>
                <a:cs typeface="Times New Roman" panose="02020603050405020304" pitchFamily="18" charset="0"/>
              </a:rPr>
              <a:t>Horinghusen</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433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Ausfertigung, Pergament, deutsch. Siegel des Detmar </a:t>
            </a:r>
            <a:r>
              <a:rPr lang="de-DE" altLang="de-DE" sz="1800" dirty="0" err="1" smtClean="0">
                <a:latin typeface="Times New Roman" panose="02020603050405020304" pitchFamily="18" charset="0"/>
                <a:cs typeface="Times New Roman" panose="02020603050405020304" pitchFamily="18" charset="0"/>
              </a:rPr>
              <a:t>Hesporn</a:t>
            </a:r>
            <a:r>
              <a:rPr lang="de-DE" altLang="de-DE" sz="1800" dirty="0" smtClean="0">
                <a:latin typeface="Times New Roman" panose="02020603050405020304" pitchFamily="18" charset="0"/>
                <a:cs typeface="Times New Roman" panose="02020603050405020304" pitchFamily="18" charset="0"/>
              </a:rPr>
              <a:t>, Priesters, Sohns der Ausstellerin, abhängend. Abschrift in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2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468v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1460 Juli 31</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Beschreibung : Die Brüder Cord und Johann von </a:t>
            </a:r>
            <a:r>
              <a:rPr lang="de-DE" altLang="de-DE" sz="1800" dirty="0" err="1" smtClean="0">
                <a:latin typeface="Times New Roman" panose="02020603050405020304" pitchFamily="18" charset="0"/>
                <a:cs typeface="Times New Roman" panose="02020603050405020304" pitchFamily="18" charset="0"/>
              </a:rPr>
              <a:t>Rhena</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Reen</a:t>
            </a:r>
            <a:r>
              <a:rPr lang="de-DE" altLang="de-DE" sz="1800" dirty="0" smtClean="0">
                <a:latin typeface="Times New Roman" panose="02020603050405020304" pitchFamily="18" charset="0"/>
                <a:cs typeface="Times New Roman" panose="02020603050405020304" pitchFamily="18" charset="0"/>
              </a:rPr>
              <a:t>) und ihre Frauen Jutta und Katharina sowie Johann, Hermann, </a:t>
            </a:r>
            <a:r>
              <a:rPr lang="de-DE" altLang="de-DE" sz="1800" dirty="0" err="1" smtClean="0">
                <a:latin typeface="Times New Roman" panose="02020603050405020304" pitchFamily="18" charset="0"/>
                <a:cs typeface="Times New Roman" panose="02020603050405020304" pitchFamily="18" charset="0"/>
              </a:rPr>
              <a:t>Reynhart</a:t>
            </a:r>
            <a:r>
              <a:rPr lang="de-DE" altLang="de-DE" sz="1800" dirty="0" smtClean="0">
                <a:latin typeface="Times New Roman" panose="02020603050405020304" pitchFamily="18" charset="0"/>
                <a:cs typeface="Times New Roman" panose="02020603050405020304" pitchFamily="18" charset="0"/>
              </a:rPr>
              <a:t> und Bernd, Söhne Johanns und Katharinas, verkaufen Abt Heinrich, Prior Cord und dem Konvent zu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ihren halben Hof zu Elle vor Korbach mit Ausnahme zweier Wiesen in der </a:t>
            </a:r>
            <a:r>
              <a:rPr lang="de-DE" altLang="de-DE" sz="1800" dirty="0" err="1" smtClean="0">
                <a:latin typeface="Times New Roman" panose="02020603050405020304" pitchFamily="18" charset="0"/>
                <a:cs typeface="Times New Roman" panose="02020603050405020304" pitchFamily="18" charset="0"/>
              </a:rPr>
              <a:t>Marbeck</a:t>
            </a:r>
            <a:r>
              <a:rPr lang="de-DE" altLang="de-DE" sz="1800" dirty="0" smtClean="0">
                <a:latin typeface="Times New Roman" panose="02020603050405020304" pitchFamily="18" charset="0"/>
                <a:cs typeface="Times New Roman" panose="02020603050405020304" pitchFamily="18" charset="0"/>
              </a:rPr>
              <a:t>, die Hermann </a:t>
            </a:r>
            <a:r>
              <a:rPr lang="de-DE" altLang="de-DE" sz="1800" dirty="0" err="1" smtClean="0">
                <a:latin typeface="Times New Roman" panose="02020603050405020304" pitchFamily="18" charset="0"/>
                <a:cs typeface="Times New Roman" panose="02020603050405020304" pitchFamily="18" charset="0"/>
              </a:rPr>
              <a:t>Krassensteyn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Alheid</a:t>
            </a:r>
            <a:r>
              <a:rPr lang="de-DE" altLang="de-DE" sz="1800" dirty="0" smtClean="0">
                <a:latin typeface="Times New Roman" panose="02020603050405020304" pitchFamily="18" charset="0"/>
                <a:cs typeface="Times New Roman" panose="02020603050405020304" pitchFamily="18" charset="0"/>
              </a:rPr>
              <a:t>, Witwe des Wedekind </a:t>
            </a:r>
            <a:r>
              <a:rPr lang="de-DE" altLang="de-DE" sz="1800" dirty="0" err="1" smtClean="0">
                <a:latin typeface="Times New Roman" panose="02020603050405020304" pitchFamily="18" charset="0"/>
                <a:cs typeface="Times New Roman" panose="02020603050405020304" pitchFamily="18" charset="0"/>
              </a:rPr>
              <a:t>Schepers</a:t>
            </a:r>
            <a:r>
              <a:rPr lang="de-DE" altLang="de-DE" sz="1800" dirty="0" smtClean="0">
                <a:latin typeface="Times New Roman" panose="02020603050405020304" pitchFamily="18" charset="0"/>
                <a:cs typeface="Times New Roman" panose="02020603050405020304" pitchFamily="18" charset="0"/>
              </a:rPr>
              <a:t>, bewirtschaften. Zu dem Hof gehören ein Viertel und 1 1/2 Rodeland (</a:t>
            </a:r>
            <a:r>
              <a:rPr lang="de-DE" altLang="de-DE" sz="1800" dirty="0" err="1" smtClean="0">
                <a:latin typeface="Times New Roman" panose="02020603050405020304" pitchFamily="18" charset="0"/>
                <a:cs typeface="Times New Roman" panose="02020603050405020304" pitchFamily="18" charset="0"/>
              </a:rPr>
              <a:t>raed</a:t>
            </a:r>
            <a:r>
              <a:rPr lang="de-DE" altLang="de-DE" sz="1800" dirty="0" smtClean="0">
                <a:latin typeface="Times New Roman" panose="02020603050405020304" pitchFamily="18" charset="0"/>
                <a:cs typeface="Times New Roman" panose="02020603050405020304" pitchFamily="18" charset="0"/>
              </a:rPr>
              <a:t>) Holz im </a:t>
            </a:r>
            <a:r>
              <a:rPr lang="de-DE" altLang="de-DE" sz="1800" dirty="0" err="1" smtClean="0">
                <a:latin typeface="Times New Roman" panose="02020603050405020304" pitchFamily="18" charset="0"/>
                <a:cs typeface="Times New Roman" panose="02020603050405020304" pitchFamily="18" charset="0"/>
              </a:rPr>
              <a:t>Lengefelder</a:t>
            </a:r>
            <a:r>
              <a:rPr lang="de-DE" altLang="de-DE" sz="1800" dirty="0" smtClean="0">
                <a:latin typeface="Times New Roman" panose="02020603050405020304" pitchFamily="18" charset="0"/>
                <a:cs typeface="Times New Roman" panose="02020603050405020304" pitchFamily="18" charset="0"/>
              </a:rPr>
              <a:t> Berg und eine halbe </a:t>
            </a:r>
            <a:r>
              <a:rPr lang="de-DE" altLang="de-DE" sz="1800" dirty="0" err="1" smtClean="0">
                <a:latin typeface="Times New Roman" panose="02020603050405020304" pitchFamily="18" charset="0"/>
                <a:cs typeface="Times New Roman" panose="02020603050405020304" pitchFamily="18" charset="0"/>
              </a:rPr>
              <a:t>Achtword</a:t>
            </a:r>
            <a:r>
              <a:rPr lang="de-DE" altLang="de-DE" sz="1800" dirty="0" smtClean="0">
                <a:latin typeface="Times New Roman" panose="02020603050405020304" pitchFamily="18" charset="0"/>
                <a:cs typeface="Times New Roman" panose="02020603050405020304" pitchFamily="18" charset="0"/>
              </a:rPr>
              <a:t> Holz im </a:t>
            </a:r>
            <a:r>
              <a:rPr lang="de-DE" altLang="de-DE" sz="1800" dirty="0" err="1" smtClean="0">
                <a:latin typeface="Times New Roman" panose="02020603050405020304" pitchFamily="18" charset="0"/>
                <a:cs typeface="Times New Roman" panose="02020603050405020304" pitchFamily="18" charset="0"/>
              </a:rPr>
              <a:t>Hesseler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Welichholz</a:t>
            </a:r>
            <a:r>
              <a:rPr lang="de-DE" altLang="de-DE" sz="1800" dirty="0" smtClean="0">
                <a:latin typeface="Times New Roman" panose="02020603050405020304" pitchFamily="18" charset="0"/>
                <a:cs typeface="Times New Roman" panose="02020603050405020304" pitchFamily="18" charset="0"/>
              </a:rPr>
              <a:t>. Die Verkäufer leisten Währschaft. Der Hof ist jährlich vor Pfingsten mit 74 rheinischen Gulden Frankfurter Währung wieder </a:t>
            </a:r>
            <a:r>
              <a:rPr lang="de-DE" altLang="de-DE" sz="1800" dirty="0" err="1" smtClean="0">
                <a:latin typeface="Times New Roman" panose="02020603050405020304" pitchFamily="18" charset="0"/>
                <a:cs typeface="Times New Roman" panose="02020603050405020304" pitchFamily="18" charset="0"/>
              </a:rPr>
              <a:t>einlösbar.Die</a:t>
            </a:r>
            <a:r>
              <a:rPr lang="de-DE" altLang="de-DE" sz="1800" dirty="0" smtClean="0">
                <a:latin typeface="Times New Roman" panose="02020603050405020304" pitchFamily="18" charset="0"/>
                <a:cs typeface="Times New Roman" panose="02020603050405020304" pitchFamily="18" charset="0"/>
              </a:rPr>
              <a:t> Jovis </a:t>
            </a:r>
            <a:r>
              <a:rPr lang="de-DE" altLang="de-DE" sz="1800" dirty="0" err="1" smtClean="0">
                <a:latin typeface="Times New Roman" panose="02020603050405020304" pitchFamily="18" charset="0"/>
                <a:cs typeface="Times New Roman" panose="02020603050405020304" pitchFamily="18" charset="0"/>
              </a:rPr>
              <a:t>ultima</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mensis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Julii</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Herr Henrich </a:t>
            </a:r>
            <a:r>
              <a:rPr lang="de-DE" altLang="de-DE" sz="1800" dirty="0" err="1" smtClean="0">
                <a:latin typeface="Times New Roman" panose="02020603050405020304" pitchFamily="18" charset="0"/>
                <a:cs typeface="Times New Roman" panose="02020603050405020304" pitchFamily="18" charset="0"/>
              </a:rPr>
              <a:t>Kalden</a:t>
            </a:r>
            <a:r>
              <a:rPr lang="de-DE" altLang="de-DE" sz="1800" dirty="0" smtClean="0">
                <a:latin typeface="Times New Roman" panose="02020603050405020304" pitchFamily="18" charset="0"/>
                <a:cs typeface="Times New Roman" panose="02020603050405020304" pitchFamily="18" charset="0"/>
              </a:rPr>
              <a:t>, Kirchherr zu Korbach; Johannes </a:t>
            </a:r>
            <a:r>
              <a:rPr lang="de-DE" altLang="de-DE" sz="1800" dirty="0" err="1" smtClean="0">
                <a:latin typeface="Times New Roman" panose="02020603050405020304" pitchFamily="18" charset="0"/>
                <a:cs typeface="Times New Roman" panose="02020603050405020304" pitchFamily="18" charset="0"/>
              </a:rPr>
              <a:t>Steynwegh</a:t>
            </a:r>
            <a:r>
              <a:rPr lang="de-DE" altLang="de-DE" sz="1800" dirty="0" smtClean="0">
                <a:latin typeface="Times New Roman" panose="02020603050405020304" pitchFamily="18" charset="0"/>
                <a:cs typeface="Times New Roman" panose="02020603050405020304" pitchFamily="18" charset="0"/>
              </a:rPr>
              <a:t>, Kirchherr zu Höringhausen (</a:t>
            </a:r>
            <a:r>
              <a:rPr lang="de-DE" altLang="de-DE" sz="1800" dirty="0" err="1" smtClean="0">
                <a:latin typeface="Times New Roman" panose="02020603050405020304" pitchFamily="18" charset="0"/>
                <a:cs typeface="Times New Roman" panose="02020603050405020304" pitchFamily="18" charset="0"/>
              </a:rPr>
              <a:t>Horenkhusen</a:t>
            </a:r>
            <a:r>
              <a:rPr lang="de-DE" altLang="de-DE" sz="1800" dirty="0" smtClean="0">
                <a:latin typeface="Times New Roman" panose="02020603050405020304" pitchFamily="18" charset="0"/>
                <a:cs typeface="Times New Roman" panose="02020603050405020304" pitchFamily="18" charset="0"/>
              </a:rPr>
              <a:t>), Everhard Schicken, Priester.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486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Ausfertigung, Pergament, deutsch. Das an </a:t>
            </a:r>
            <a:r>
              <a:rPr lang="de-DE" altLang="de-DE" sz="1800" dirty="0" err="1" smtClean="0">
                <a:latin typeface="Times New Roman" panose="02020603050405020304" pitchFamily="18" charset="0"/>
                <a:cs typeface="Times New Roman" panose="02020603050405020304" pitchFamily="18" charset="0"/>
              </a:rPr>
              <a:t>Pergamentpressel</a:t>
            </a:r>
            <a:r>
              <a:rPr lang="de-DE" altLang="de-DE" sz="1800" dirty="0" smtClean="0">
                <a:latin typeface="Times New Roman" panose="02020603050405020304" pitchFamily="18" charset="0"/>
                <a:cs typeface="Times New Roman" panose="02020603050405020304" pitchFamily="18" charset="0"/>
              </a:rPr>
              <a:t> hängende Siegel des Cord von </a:t>
            </a:r>
            <a:r>
              <a:rPr lang="de-DE" altLang="de-DE" sz="1800" dirty="0" err="1" smtClean="0">
                <a:latin typeface="Times New Roman" panose="02020603050405020304" pitchFamily="18" charset="0"/>
                <a:cs typeface="Times New Roman" panose="02020603050405020304" pitchFamily="18" charset="0"/>
              </a:rPr>
              <a:t>Reen</a:t>
            </a:r>
            <a:r>
              <a:rPr lang="de-DE" altLang="de-DE" sz="1800" dirty="0" smtClean="0">
                <a:latin typeface="Times New Roman" panose="02020603050405020304" pitchFamily="18" charset="0"/>
                <a:cs typeface="Times New Roman" panose="02020603050405020304" pitchFamily="18" charset="0"/>
              </a:rPr>
              <a:t> verloren, das des Johann von </a:t>
            </a:r>
            <a:r>
              <a:rPr lang="de-DE" altLang="de-DE" sz="1800" dirty="0" err="1" smtClean="0">
                <a:latin typeface="Times New Roman" panose="02020603050405020304" pitchFamily="18" charset="0"/>
                <a:cs typeface="Times New Roman" panose="02020603050405020304" pitchFamily="18" charset="0"/>
              </a:rPr>
              <a:t>Reen</a:t>
            </a:r>
            <a:r>
              <a:rPr lang="de-DE" altLang="de-DE" sz="1800" dirty="0" smtClean="0">
                <a:latin typeface="Times New Roman" panose="02020603050405020304" pitchFamily="18" charset="0"/>
                <a:cs typeface="Times New Roman" panose="02020603050405020304" pitchFamily="18" charset="0"/>
              </a:rPr>
              <a:t> an </a:t>
            </a:r>
            <a:r>
              <a:rPr lang="de-DE" altLang="de-DE" sz="1800" dirty="0" err="1" smtClean="0">
                <a:latin typeface="Times New Roman" panose="02020603050405020304" pitchFamily="18" charset="0"/>
                <a:cs typeface="Times New Roman" panose="02020603050405020304" pitchFamily="18" charset="0"/>
              </a:rPr>
              <a:t>Pergamentpressel</a:t>
            </a:r>
            <a:r>
              <a:rPr lang="de-DE" altLang="de-DE" sz="1800" dirty="0" smtClean="0">
                <a:latin typeface="Times New Roman" panose="02020603050405020304" pitchFamily="18" charset="0"/>
                <a:cs typeface="Times New Roman" panose="02020603050405020304" pitchFamily="18" charset="0"/>
              </a:rPr>
              <a:t> anhängend. Abschrift in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1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146-147v</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150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E02241-14AD-4662-84C6-B66E803E4FC1}" type="slidenum">
              <a:rPr lang="de-DE" altLang="de-DE" sz="1400" smtClean="0">
                <a:latin typeface="Arial" panose="020B0604020202020204" pitchFamily="34" charset="0"/>
              </a:rPr>
              <a:pPr>
                <a:spcBef>
                  <a:spcPct val="0"/>
                </a:spcBef>
                <a:buFontTx/>
                <a:buNone/>
              </a:pPr>
              <a:t>23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293663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549275" y="0"/>
            <a:ext cx="5759450" cy="8172450"/>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1267</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Beschreibung : </a:t>
            </a:r>
            <a:r>
              <a:rPr lang="de-DE" altLang="de-DE" sz="1800" dirty="0" err="1" smtClean="0">
                <a:latin typeface="Times New Roman" panose="02020603050405020304" pitchFamily="18" charset="0"/>
                <a:cs typeface="Times New Roman" panose="02020603050405020304" pitchFamily="18" charset="0"/>
              </a:rPr>
              <a:t>Sygebodo</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Yttere</a:t>
            </a:r>
            <a:r>
              <a:rPr lang="de-DE" altLang="de-DE" sz="1800" dirty="0" smtClean="0">
                <a:latin typeface="Times New Roman" panose="02020603050405020304" pitchFamily="18" charset="0"/>
                <a:cs typeface="Times New Roman" panose="02020603050405020304" pitchFamily="18" charset="0"/>
              </a:rPr>
              <a:t>), der weder Frau noch Kinder hat, </a:t>
            </a:r>
            <a:r>
              <a:rPr lang="de-DE" altLang="de-DE" sz="1800" dirty="0" err="1" smtClean="0">
                <a:latin typeface="Times New Roman" panose="02020603050405020304" pitchFamily="18" charset="0"/>
                <a:cs typeface="Times New Roman" panose="02020603050405020304" pitchFamily="18" charset="0"/>
              </a:rPr>
              <a:t>überläßt</a:t>
            </a:r>
            <a:r>
              <a:rPr lang="de-DE" altLang="de-DE" sz="1800" dirty="0" smtClean="0">
                <a:latin typeface="Times New Roman" panose="02020603050405020304" pitchFamily="18" charset="0"/>
                <a:cs typeface="Times New Roman" panose="02020603050405020304" pitchFamily="18" charset="0"/>
              </a:rPr>
              <a:t> seinen Hof (</a:t>
            </a:r>
            <a:r>
              <a:rPr lang="de-DE" altLang="de-DE" sz="1800" dirty="0" err="1" smtClean="0">
                <a:latin typeface="Times New Roman" panose="02020603050405020304" pitchFamily="18" charset="0"/>
                <a:cs typeface="Times New Roman" panose="02020603050405020304" pitchFamily="18" charset="0"/>
              </a:rPr>
              <a:t>curtem</a:t>
            </a:r>
            <a:r>
              <a:rPr lang="de-DE" altLang="de-DE" sz="1800" dirty="0" smtClean="0">
                <a:latin typeface="Times New Roman" panose="02020603050405020304" pitchFamily="18" charset="0"/>
                <a:cs typeface="Times New Roman" panose="02020603050405020304" pitchFamily="18" charset="0"/>
              </a:rPr>
              <a:t>) in Höringhausen (</a:t>
            </a:r>
            <a:r>
              <a:rPr lang="de-DE" altLang="de-DE" sz="1800" dirty="0" err="1" smtClean="0">
                <a:latin typeface="Times New Roman" panose="02020603050405020304" pitchFamily="18" charset="0"/>
                <a:cs typeface="Times New Roman" panose="02020603050405020304" pitchFamily="18" charset="0"/>
              </a:rPr>
              <a:t>Hoyrynchusen</a:t>
            </a:r>
            <a:r>
              <a:rPr lang="de-DE" altLang="de-DE" sz="1800" dirty="0" smtClean="0">
                <a:latin typeface="Times New Roman" panose="02020603050405020304" pitchFamily="18" charset="0"/>
                <a:cs typeface="Times New Roman" panose="02020603050405020304" pitchFamily="18" charset="0"/>
              </a:rPr>
              <a:t>) Abt Alexander und dem Konvent von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Breydelar</a:t>
            </a:r>
            <a:r>
              <a:rPr lang="de-DE" altLang="de-DE" sz="1800" dirty="0" smtClean="0">
                <a:latin typeface="Times New Roman" panose="02020603050405020304" pitchFamily="18" charset="0"/>
                <a:cs typeface="Times New Roman" panose="02020603050405020304" pitchFamily="18" charset="0"/>
              </a:rPr>
              <a:t>) zu eigen. Der Vertrag ist in Korbach (</a:t>
            </a:r>
            <a:r>
              <a:rPr lang="de-DE" altLang="de-DE" sz="1800" dirty="0" err="1" smtClean="0">
                <a:latin typeface="Times New Roman" panose="02020603050405020304" pitchFamily="18" charset="0"/>
                <a:cs typeface="Times New Roman" panose="02020603050405020304" pitchFamily="18" charset="0"/>
              </a:rPr>
              <a:t>Korbike</a:t>
            </a:r>
            <a:r>
              <a:rPr lang="de-DE" altLang="de-DE" sz="1800" dirty="0" smtClean="0">
                <a:latin typeface="Times New Roman" panose="02020603050405020304" pitchFamily="18" charset="0"/>
                <a:cs typeface="Times New Roman" panose="02020603050405020304" pitchFamily="18" charset="0"/>
              </a:rPr>
              <a:t>) zustande gekommen.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hat dem Verkäufer dafür 7 Mark gezahlt. Dieser will weiteres noch zu zahlendes Geld, wenn es ihm zur Verfügung steht, für seinen verstorbenen Bruder </a:t>
            </a:r>
            <a:r>
              <a:rPr lang="de-DE" altLang="de-DE" sz="1800" dirty="0" err="1" smtClean="0">
                <a:latin typeface="Times New Roman" panose="02020603050405020304" pitchFamily="18" charset="0"/>
                <a:cs typeface="Times New Roman" panose="02020603050405020304" pitchFamily="18" charset="0"/>
              </a:rPr>
              <a:t>Thetmarus</a:t>
            </a:r>
            <a:r>
              <a:rPr lang="de-DE" altLang="de-DE" sz="1800" dirty="0" smtClean="0">
                <a:latin typeface="Times New Roman" panose="02020603050405020304" pitchFamily="18" charset="0"/>
                <a:cs typeface="Times New Roman" panose="02020603050405020304" pitchFamily="18" charset="0"/>
              </a:rPr>
              <a:t>, der bereits in die Bruderschaft aufgenommen war, zu einer Seelenmesse stiften. Der Verkäufer hat den Hof mit Einkünften und allem Zubehör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für alle Zeiten ohne Rechtsansprüche und Ansprüche auf die Vogtei überlassen und leistet Währschaft. Da der Aussteller kein Siegel führt, hat er seinen Verwandten </a:t>
            </a:r>
            <a:r>
              <a:rPr lang="de-DE" altLang="de-DE" sz="1800" dirty="0" err="1" smtClean="0">
                <a:latin typeface="Times New Roman" panose="02020603050405020304" pitchFamily="18" charset="0"/>
                <a:cs typeface="Times New Roman" panose="02020603050405020304" pitchFamily="18" charset="0"/>
              </a:rPr>
              <a:t>Regenhardus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Yttere</a:t>
            </a:r>
            <a:r>
              <a:rPr lang="de-DE" altLang="de-DE" sz="1800" dirty="0" smtClean="0">
                <a:latin typeface="Times New Roman" panose="02020603050405020304" pitchFamily="18" charset="0"/>
                <a:cs typeface="Times New Roman" panose="02020603050405020304" pitchFamily="18" charset="0"/>
              </a:rPr>
              <a:t>) und die Stadt Korbach um Untersiegelung gebeten.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Sunnenchusen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Domscholaster</a:t>
            </a:r>
            <a:r>
              <a:rPr lang="de-DE" altLang="de-DE" sz="1800" dirty="0" smtClean="0">
                <a:latin typeface="Times New Roman" panose="02020603050405020304" pitchFamily="18" charset="0"/>
                <a:cs typeface="Times New Roman" panose="02020603050405020304" pitchFamily="18" charset="0"/>
              </a:rPr>
              <a:t> zu Paderborn; Pfarrer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Pathberg</a:t>
            </a:r>
            <a:r>
              <a:rPr lang="de-DE" altLang="de-DE" sz="1800" dirty="0" smtClean="0">
                <a:latin typeface="Times New Roman" panose="02020603050405020304" pitchFamily="18" charset="0"/>
                <a:cs typeface="Times New Roman" panose="02020603050405020304" pitchFamily="18" charset="0"/>
              </a:rPr>
              <a:t> zu Korbach, die dortigen Priester und </a:t>
            </a:r>
            <a:r>
              <a:rPr lang="de-DE" altLang="de-DE" sz="1800" dirty="0" err="1" smtClean="0">
                <a:latin typeface="Times New Roman" panose="02020603050405020304" pitchFamily="18" charset="0"/>
                <a:cs typeface="Times New Roman" panose="02020603050405020304" pitchFamily="18" charset="0"/>
              </a:rPr>
              <a:t>Kapellane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Conradus</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Conradus</a:t>
            </a:r>
            <a:r>
              <a:rPr lang="de-DE" altLang="de-DE" sz="1800" dirty="0" smtClean="0">
                <a:latin typeface="Times New Roman" panose="02020603050405020304" pitchFamily="18" charset="0"/>
                <a:cs typeface="Times New Roman" panose="02020603050405020304" pitchFamily="18" charset="0"/>
              </a:rPr>
              <a:t>, der Priester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Heylynberg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Gyso</a:t>
            </a:r>
            <a:r>
              <a:rPr lang="de-DE" altLang="de-DE" sz="1800" dirty="0" smtClean="0">
                <a:latin typeface="Times New Roman" panose="02020603050405020304" pitchFamily="18" charset="0"/>
                <a:cs typeface="Times New Roman" panose="02020603050405020304" pitchFamily="18" charset="0"/>
              </a:rPr>
              <a:t>, Bürgermeister der Altstadt, die Brüder </a:t>
            </a:r>
            <a:r>
              <a:rPr lang="de-DE" altLang="de-DE" sz="1800" dirty="0" err="1" smtClean="0">
                <a:latin typeface="Times New Roman" panose="02020603050405020304" pitchFamily="18" charset="0"/>
                <a:cs typeface="Times New Roman" panose="02020603050405020304" pitchFamily="18" charset="0"/>
              </a:rPr>
              <a:t>Bernherus</a:t>
            </a:r>
            <a:r>
              <a:rPr lang="de-DE" altLang="de-DE" sz="1800" dirty="0" smtClean="0">
                <a:latin typeface="Times New Roman" panose="02020603050405020304" pitchFamily="18" charset="0"/>
                <a:cs typeface="Times New Roman" panose="02020603050405020304" pitchFamily="18" charset="0"/>
              </a:rPr>
              <a:t> und Johannes </a:t>
            </a:r>
            <a:r>
              <a:rPr lang="de-DE" altLang="de-DE" sz="1800" dirty="0" err="1" smtClean="0">
                <a:latin typeface="Times New Roman" panose="02020603050405020304" pitchFamily="18" charset="0"/>
                <a:cs typeface="Times New Roman" panose="02020603050405020304" pitchFamily="18" charset="0"/>
              </a:rPr>
              <a:t>Keinpe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Balehorn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Everhardus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Virdach</a:t>
            </a:r>
            <a:r>
              <a:rPr lang="de-DE" altLang="de-DE" sz="1800" dirty="0" smtClean="0">
                <a:latin typeface="Times New Roman" panose="02020603050405020304" pitchFamily="18" charset="0"/>
                <a:cs typeface="Times New Roman" panose="02020603050405020304" pitchFamily="18" charset="0"/>
              </a:rPr>
              <a:t>, Albertus </a:t>
            </a:r>
            <a:r>
              <a:rPr lang="de-DE" altLang="de-DE" sz="1800" dirty="0" err="1" smtClean="0">
                <a:latin typeface="Times New Roman" panose="02020603050405020304" pitchFamily="18" charset="0"/>
                <a:cs typeface="Times New Roman" panose="02020603050405020304" pitchFamily="18" charset="0"/>
              </a:rPr>
              <a:t>Dives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Waltman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Sohn des Herrn </a:t>
            </a:r>
            <a:r>
              <a:rPr lang="de-DE" altLang="de-DE" sz="1800" dirty="0" err="1" smtClean="0">
                <a:latin typeface="Times New Roman" panose="02020603050405020304" pitchFamily="18" charset="0"/>
                <a:cs typeface="Times New Roman" panose="02020603050405020304" pitchFamily="18" charset="0"/>
              </a:rPr>
              <a:t>Christianus</a:t>
            </a:r>
            <a:r>
              <a:rPr lang="de-DE" altLang="de-DE" sz="1800" dirty="0" smtClean="0">
                <a:latin typeface="Times New Roman" panose="02020603050405020304" pitchFamily="18" charset="0"/>
                <a:cs typeface="Times New Roman" panose="02020603050405020304" pitchFamily="18" charset="0"/>
              </a:rPr>
              <a:t>, Bürgermeister der Neustadt, und sein Bruder Johannes.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96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Ausfertigung, Pergament. Das Siegel der Stadt abgefallen, lose beiliegend; das </a:t>
            </a:r>
            <a:r>
              <a:rPr lang="de-DE" altLang="de-DE" sz="1800" dirty="0" err="1" smtClean="0">
                <a:latin typeface="Times New Roman" panose="02020603050405020304" pitchFamily="18" charset="0"/>
                <a:cs typeface="Times New Roman" panose="02020603050405020304" pitchFamily="18" charset="0"/>
              </a:rPr>
              <a:t>Regenhards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a:t>
            </a:r>
            <a:r>
              <a:rPr lang="de-DE" altLang="de-DE" sz="1800" dirty="0" err="1" smtClean="0">
                <a:latin typeface="Times New Roman" panose="02020603050405020304" pitchFamily="18" charset="0"/>
                <a:cs typeface="Times New Roman" panose="02020603050405020304" pitchFamily="18" charset="0"/>
              </a:rPr>
              <a:t>Pergamentpressel</a:t>
            </a:r>
            <a:r>
              <a:rPr lang="de-DE" altLang="de-DE" sz="1800" dirty="0" smtClean="0">
                <a:latin typeface="Times New Roman" panose="02020603050405020304" pitchFamily="18" charset="0"/>
                <a:cs typeface="Times New Roman" panose="02020603050405020304" pitchFamily="18" charset="0"/>
              </a:rPr>
              <a:t> anhängend, der untere Bereich verloren; von dem an erster Stelle hängenden Siegel unbekannter Herkunft nur </a:t>
            </a:r>
            <a:r>
              <a:rPr lang="de-DE" altLang="de-DE" sz="1800" dirty="0" err="1" smtClean="0">
                <a:latin typeface="Times New Roman" panose="02020603050405020304" pitchFamily="18" charset="0"/>
                <a:cs typeface="Times New Roman" panose="02020603050405020304" pitchFamily="18" charset="0"/>
              </a:rPr>
              <a:t>Pressel</a:t>
            </a:r>
            <a:r>
              <a:rPr lang="de-DE" altLang="de-DE" sz="1800" dirty="0" smtClean="0">
                <a:latin typeface="Times New Roman" panose="02020603050405020304" pitchFamily="18" charset="0"/>
                <a:cs typeface="Times New Roman" panose="02020603050405020304" pitchFamily="18" charset="0"/>
              </a:rPr>
              <a:t> vorhanden. Abschriften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 125 S. 137 und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2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517-517vDruck: Westf. Urkundenbuch 4 Nr. 1127, 7 Nr. 1275</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355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5668AAC-60D6-4E51-9468-DF7D0303189C}" type="slidenum">
              <a:rPr lang="de-DE" altLang="de-DE" sz="1400" smtClean="0">
                <a:latin typeface="Arial" panose="020B0604020202020204" pitchFamily="34" charset="0"/>
              </a:rPr>
              <a:pPr>
                <a:spcBef>
                  <a:spcPct val="0"/>
                </a:spcBef>
                <a:buFontTx/>
                <a:buNone/>
              </a:pPr>
              <a:t>24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705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516617" y="206829"/>
            <a:ext cx="5759450" cy="8388350"/>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1526 August 10</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Beschreibung : Philipp </a:t>
            </a:r>
            <a:r>
              <a:rPr lang="de-DE" altLang="de-DE" sz="1800" dirty="0" err="1" smtClean="0">
                <a:latin typeface="Times New Roman" panose="02020603050405020304" pitchFamily="18" charset="0"/>
                <a:cs typeface="Times New Roman" panose="02020603050405020304" pitchFamily="18" charset="0"/>
              </a:rPr>
              <a:t>d.Ä</a:t>
            </a:r>
            <a:r>
              <a:rPr lang="de-DE" altLang="de-DE" sz="1800" dirty="0" smtClean="0">
                <a:latin typeface="Times New Roman" panose="02020603050405020304" pitchFamily="18" charset="0"/>
                <a:cs typeface="Times New Roman" panose="02020603050405020304" pitchFamily="18" charset="0"/>
              </a:rPr>
              <a:t>., Graf zu Waldeck, übereignet mit Zustimmung seiner Frau Anna geb. Herzogin zu Kleve und Mark Abt Dietrich und dem Konvent zu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folgende Höfe, Güter und Rechte: 1. 9 Schillinge jährlicher Einkünfte vom </a:t>
            </a:r>
            <a:r>
              <a:rPr lang="de-DE" altLang="de-DE" sz="1800" dirty="0" err="1" smtClean="0">
                <a:latin typeface="Times New Roman" panose="02020603050405020304" pitchFamily="18" charset="0"/>
                <a:cs typeface="Times New Roman" panose="02020603050405020304" pitchFamily="18" charset="0"/>
              </a:rPr>
              <a:t>Laterfeld</a:t>
            </a:r>
            <a:r>
              <a:rPr lang="de-DE" altLang="de-DE" sz="1800" dirty="0" smtClean="0">
                <a:latin typeface="Times New Roman" panose="02020603050405020304" pitchFamily="18" charset="0"/>
                <a:cs typeface="Times New Roman" panose="02020603050405020304" pitchFamily="18" charset="0"/>
              </a:rPr>
              <a:t>. 2. </a:t>
            </a:r>
            <a:r>
              <a:rPr lang="de-DE" altLang="de-DE" sz="1800" dirty="0" err="1" smtClean="0">
                <a:latin typeface="Times New Roman" panose="02020603050405020304" pitchFamily="18" charset="0"/>
                <a:cs typeface="Times New Roman" panose="02020603050405020304" pitchFamily="18" charset="0"/>
              </a:rPr>
              <a:t>Esbeck</a:t>
            </a:r>
            <a:r>
              <a:rPr lang="de-DE" altLang="de-DE" sz="1800" dirty="0" smtClean="0">
                <a:latin typeface="Times New Roman" panose="02020603050405020304" pitchFamily="18" charset="0"/>
                <a:cs typeface="Times New Roman" panose="02020603050405020304" pitchFamily="18" charset="0"/>
              </a:rPr>
              <a:t> mit der </a:t>
            </a:r>
            <a:r>
              <a:rPr lang="de-DE" altLang="de-DE" sz="1800" dirty="0" err="1" smtClean="0">
                <a:latin typeface="Times New Roman" panose="02020603050405020304" pitchFamily="18" charset="0"/>
                <a:cs typeface="Times New Roman" panose="02020603050405020304" pitchFamily="18" charset="0"/>
              </a:rPr>
              <a:t>Borgstätte</a:t>
            </a:r>
            <a:r>
              <a:rPr lang="de-DE" altLang="de-DE" sz="1800" dirty="0" smtClean="0">
                <a:latin typeface="Times New Roman" panose="02020603050405020304" pitchFamily="18" charset="0"/>
                <a:cs typeface="Times New Roman" panose="02020603050405020304" pitchFamily="18" charset="0"/>
              </a:rPr>
              <a:t>, der Dyck genannt, und dem Bauhof. Die Äcker und Ländereien sollen die Meier nach Recht der Grafschaft Waldeck von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mit </a:t>
            </a:r>
            <a:r>
              <a:rPr lang="de-DE" altLang="de-DE" sz="1800" dirty="0" err="1" smtClean="0">
                <a:latin typeface="Times New Roman" panose="02020603050405020304" pitchFamily="18" charset="0"/>
                <a:cs typeface="Times New Roman" panose="02020603050405020304" pitchFamily="18" charset="0"/>
              </a:rPr>
              <a:t>Weinkaufsgeldern</a:t>
            </a:r>
            <a:r>
              <a:rPr lang="de-DE" altLang="de-DE" sz="1800" dirty="0" smtClean="0">
                <a:latin typeface="Times New Roman" panose="02020603050405020304" pitchFamily="18" charset="0"/>
                <a:cs typeface="Times New Roman" panose="02020603050405020304" pitchFamily="18" charset="0"/>
              </a:rPr>
              <a:t> erwerben. 3. Die Rechte des </a:t>
            </a:r>
            <a:r>
              <a:rPr lang="de-DE" altLang="de-DE" sz="1800" dirty="0" err="1" smtClean="0">
                <a:latin typeface="Times New Roman" panose="02020603050405020304" pitchFamily="18" charset="0"/>
                <a:cs typeface="Times New Roman" panose="02020603050405020304" pitchFamily="18" charset="0"/>
              </a:rPr>
              <a:t>Giershagen</a:t>
            </a:r>
            <a:r>
              <a:rPr lang="de-DE" altLang="de-DE" sz="1800" dirty="0" smtClean="0">
                <a:latin typeface="Times New Roman" panose="02020603050405020304" pitchFamily="18" charset="0"/>
                <a:cs typeface="Times New Roman" panose="02020603050405020304" pitchFamily="18" charset="0"/>
              </a:rPr>
              <a:t> werden nicht berührt. 4. Graf Philipp verzichtet auf die Rechte an </a:t>
            </a:r>
            <a:r>
              <a:rPr lang="de-DE" altLang="de-DE" sz="1800" dirty="0" err="1" smtClean="0">
                <a:latin typeface="Times New Roman" panose="02020603050405020304" pitchFamily="18" charset="0"/>
                <a:cs typeface="Times New Roman" panose="02020603050405020304" pitchFamily="18" charset="0"/>
              </a:rPr>
              <a:t>Bontkirchen</a:t>
            </a:r>
            <a:r>
              <a:rPr lang="de-DE" altLang="de-DE" sz="1800" dirty="0" smtClean="0">
                <a:latin typeface="Times New Roman" panose="02020603050405020304" pitchFamily="18" charset="0"/>
                <a:cs typeface="Times New Roman" panose="02020603050405020304" pitchFamily="18" charset="0"/>
              </a:rPr>
              <a:t> diesseits des Wassers auf </a:t>
            </a:r>
            <a:r>
              <a:rPr lang="de-DE" altLang="de-DE" sz="1800" dirty="0" err="1" smtClean="0">
                <a:latin typeface="Times New Roman" panose="02020603050405020304" pitchFamily="18" charset="0"/>
                <a:cs typeface="Times New Roman" panose="02020603050405020304" pitchFamily="18" charset="0"/>
              </a:rPr>
              <a:t>Stormbruch</a:t>
            </a:r>
            <a:r>
              <a:rPr lang="de-DE" altLang="de-DE" sz="1800" dirty="0" smtClean="0">
                <a:latin typeface="Times New Roman" panose="02020603050405020304" pitchFamily="18" charset="0"/>
                <a:cs typeface="Times New Roman" panose="02020603050405020304" pitchFamily="18" charset="0"/>
              </a:rPr>
              <a:t> zu und will mit dem Kloster vor Ort die Grenzziehung vornehmen, wie sie näher beschrieben steht. 5. Graf Philipp verzichtet auf die Herrenwiese zu </a:t>
            </a:r>
            <a:r>
              <a:rPr lang="de-DE" altLang="de-DE" sz="1800" dirty="0" err="1" smtClean="0">
                <a:latin typeface="Times New Roman" panose="02020603050405020304" pitchFamily="18" charset="0"/>
                <a:cs typeface="Times New Roman" panose="02020603050405020304" pitchFamily="18" charset="0"/>
              </a:rPr>
              <a:t>Radmeringhausen</a:t>
            </a:r>
            <a:r>
              <a:rPr lang="de-DE" altLang="de-DE" sz="1800" dirty="0" smtClean="0">
                <a:latin typeface="Times New Roman" panose="02020603050405020304" pitchFamily="18" charset="0"/>
                <a:cs typeface="Times New Roman" panose="02020603050405020304" pitchFamily="18" charset="0"/>
              </a:rPr>
              <a:t>. Der Graf behält sich jedoch über alle Güter die Obrigkeit vor.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überläßt</a:t>
            </a:r>
            <a:r>
              <a:rPr lang="de-DE" altLang="de-DE" sz="1800" dirty="0" smtClean="0">
                <a:latin typeface="Times New Roman" panose="02020603050405020304" pitchFamily="18" charset="0"/>
                <a:cs typeface="Times New Roman" panose="02020603050405020304" pitchFamily="18" charset="0"/>
              </a:rPr>
              <a:t> dem Grafen seinerseits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zwischen </a:t>
            </a:r>
            <a:r>
              <a:rPr lang="de-DE" altLang="de-DE" sz="1800" dirty="0" err="1" smtClean="0">
                <a:latin typeface="Times New Roman" panose="02020603050405020304" pitchFamily="18" charset="0"/>
                <a:cs typeface="Times New Roman" panose="02020603050405020304" pitchFamily="18" charset="0"/>
              </a:rPr>
              <a:t>Meineringhausen</a:t>
            </a:r>
            <a:r>
              <a:rPr lang="de-DE" altLang="de-DE" sz="1800" dirty="0" smtClean="0">
                <a:latin typeface="Times New Roman" panose="02020603050405020304" pitchFamily="18" charset="0"/>
                <a:cs typeface="Times New Roman" panose="02020603050405020304" pitchFamily="18" charset="0"/>
              </a:rPr>
              <a:t> und Höringhausen, einen Hof zu </a:t>
            </a:r>
            <a:r>
              <a:rPr lang="de-DE" altLang="de-DE" sz="1800" dirty="0" err="1" smtClean="0">
                <a:latin typeface="Times New Roman" panose="02020603050405020304" pitchFamily="18" charset="0"/>
                <a:cs typeface="Times New Roman" panose="02020603050405020304" pitchFamily="18" charset="0"/>
              </a:rPr>
              <a:t>Reckeringhausen</a:t>
            </a:r>
            <a:r>
              <a:rPr lang="de-DE" altLang="de-DE" sz="1800" dirty="0" smtClean="0">
                <a:latin typeface="Times New Roman" panose="02020603050405020304" pitchFamily="18" charset="0"/>
                <a:cs typeface="Times New Roman" panose="02020603050405020304" pitchFamily="18" charset="0"/>
              </a:rPr>
              <a:t>, einen Hof zu Höringhausen, einen Hof aus den Gütern zu Mühlhausen, bei Adorf an der </a:t>
            </a:r>
            <a:r>
              <a:rPr lang="de-DE" altLang="de-DE" sz="1800" dirty="0" err="1" smtClean="0">
                <a:latin typeface="Times New Roman" panose="02020603050405020304" pitchFamily="18" charset="0"/>
                <a:cs typeface="Times New Roman" panose="02020603050405020304" pitchFamily="18" charset="0"/>
              </a:rPr>
              <a:t>Rhene</a:t>
            </a:r>
            <a:r>
              <a:rPr lang="de-DE" altLang="de-DE" sz="1800" dirty="0" smtClean="0">
                <a:latin typeface="Times New Roman" panose="02020603050405020304" pitchFamily="18" charset="0"/>
                <a:cs typeface="Times New Roman" panose="02020603050405020304" pitchFamily="18" charset="0"/>
              </a:rPr>
              <a:t> gelegen, im Tausch gegen den Bauhof zu </a:t>
            </a:r>
            <a:r>
              <a:rPr lang="de-DE" altLang="de-DE" sz="1800" dirty="0" err="1" smtClean="0">
                <a:latin typeface="Times New Roman" panose="02020603050405020304" pitchFamily="18" charset="0"/>
                <a:cs typeface="Times New Roman" panose="02020603050405020304" pitchFamily="18" charset="0"/>
              </a:rPr>
              <a:t>Esbeck</a:t>
            </a:r>
            <a:r>
              <a:rPr lang="de-DE" altLang="de-DE" sz="1800" dirty="0" smtClean="0">
                <a:latin typeface="Times New Roman" panose="02020603050405020304" pitchFamily="18" charset="0"/>
                <a:cs typeface="Times New Roman" panose="02020603050405020304" pitchFamily="18" charset="0"/>
              </a:rPr>
              <a:t>. Die Siegel des Grafen, des Philipp von Viermünden, </a:t>
            </a:r>
            <a:r>
              <a:rPr lang="de-DE" altLang="de-DE" sz="1800" dirty="0" err="1" smtClean="0">
                <a:latin typeface="Times New Roman" panose="02020603050405020304" pitchFamily="18" charset="0"/>
                <a:cs typeface="Times New Roman" panose="02020603050405020304" pitchFamily="18" charset="0"/>
              </a:rPr>
              <a:t>Drosten</a:t>
            </a:r>
            <a:r>
              <a:rPr lang="de-DE" altLang="de-DE" sz="1800" dirty="0" smtClean="0">
                <a:latin typeface="Times New Roman" panose="02020603050405020304" pitchFamily="18" charset="0"/>
                <a:cs typeface="Times New Roman" panose="02020603050405020304" pitchFamily="18" charset="0"/>
              </a:rPr>
              <a:t> zu </a:t>
            </a:r>
            <a:r>
              <a:rPr lang="de-DE" altLang="de-DE" sz="1800" dirty="0" err="1" smtClean="0">
                <a:latin typeface="Times New Roman" panose="02020603050405020304" pitchFamily="18" charset="0"/>
                <a:cs typeface="Times New Roman" panose="02020603050405020304" pitchFamily="18" charset="0"/>
              </a:rPr>
              <a:t>Medebach</a:t>
            </a:r>
            <a:r>
              <a:rPr lang="de-DE" altLang="de-DE" sz="1800" dirty="0" smtClean="0">
                <a:latin typeface="Times New Roman" panose="02020603050405020304" pitchFamily="18" charset="0"/>
                <a:cs typeface="Times New Roman" panose="02020603050405020304" pitchFamily="18" charset="0"/>
              </a:rPr>
              <a:t>, und des Adrian von </a:t>
            </a:r>
            <a:r>
              <a:rPr lang="de-DE" altLang="de-DE" sz="1800" dirty="0" err="1" smtClean="0">
                <a:latin typeface="Times New Roman" panose="02020603050405020304" pitchFamily="18" charset="0"/>
                <a:cs typeface="Times New Roman" panose="02020603050405020304" pitchFamily="18" charset="0"/>
              </a:rPr>
              <a:t>Zerssen</a:t>
            </a:r>
            <a:r>
              <a:rPr lang="de-DE" altLang="de-DE" sz="1800" dirty="0" smtClean="0">
                <a:latin typeface="Times New Roman" panose="02020603050405020304" pitchFamily="18" charset="0"/>
                <a:cs typeface="Times New Roman" panose="02020603050405020304" pitchFamily="18" charset="0"/>
              </a:rPr>
              <a:t>, Hofmeisters, werden </a:t>
            </a:r>
            <a:r>
              <a:rPr lang="de-DE" altLang="de-DE" sz="1800" dirty="0" err="1" smtClean="0">
                <a:latin typeface="Times New Roman" panose="02020603050405020304" pitchFamily="18" charset="0"/>
                <a:cs typeface="Times New Roman" panose="02020603050405020304" pitchFamily="18" charset="0"/>
              </a:rPr>
              <a:t>angekündigt.Freitags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Laurentii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martiris</a:t>
            </a:r>
            <a:r>
              <a:rPr lang="de-DE" altLang="de-DE" sz="1800" dirty="0" smtClean="0">
                <a:latin typeface="Times New Roman" panose="02020603050405020304" pitchFamily="18" charset="0"/>
                <a:cs typeface="Times New Roman" panose="02020603050405020304" pitchFamily="18" charset="0"/>
              </a:rPr>
              <a:t> [So die Vorlage und die älteste Abschrift des 16. </a:t>
            </a:r>
            <a:r>
              <a:rPr lang="de-DE" altLang="de-DE" sz="1800" dirty="0" err="1" smtClean="0">
                <a:latin typeface="Times New Roman" panose="02020603050405020304" pitchFamily="18" charset="0"/>
                <a:cs typeface="Times New Roman" panose="02020603050405020304" pitchFamily="18" charset="0"/>
              </a:rPr>
              <a:t>Jhs</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VII 5722 Band 2 S. 3-9, während die Urkundenabschriften von Nr. 1044 und Nr. 1272 auf freitags nach </a:t>
            </a:r>
            <a:r>
              <a:rPr lang="de-DE" altLang="de-DE" sz="1800" dirty="0" err="1" smtClean="0">
                <a:latin typeface="Times New Roman" panose="02020603050405020304" pitchFamily="18" charset="0"/>
                <a:cs typeface="Times New Roman" panose="02020603050405020304" pitchFamily="18" charset="0"/>
              </a:rPr>
              <a:t>Laurentii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martiris</a:t>
            </a:r>
            <a:r>
              <a:rPr lang="de-DE" altLang="de-DE" sz="1800" dirty="0" smtClean="0">
                <a:latin typeface="Times New Roman" panose="02020603050405020304" pitchFamily="18" charset="0"/>
                <a:cs typeface="Times New Roman" panose="02020603050405020304" pitchFamily="18" charset="0"/>
              </a:rPr>
              <a:t> datieren]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648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Abschrift des 18. </a:t>
            </a:r>
            <a:r>
              <a:rPr lang="de-DE" altLang="de-DE" sz="1800" dirty="0" err="1" smtClean="0">
                <a:latin typeface="Times New Roman" panose="02020603050405020304" pitchFamily="18" charset="0"/>
                <a:cs typeface="Times New Roman" panose="02020603050405020304" pitchFamily="18" charset="0"/>
              </a:rPr>
              <a:t>Jhs</a:t>
            </a:r>
            <a:r>
              <a:rPr lang="de-DE" altLang="de-DE" sz="1800" dirty="0" smtClean="0">
                <a:latin typeface="Times New Roman" panose="02020603050405020304" pitchFamily="18" charset="0"/>
                <a:cs typeface="Times New Roman" panose="02020603050405020304" pitchFamily="18" charset="0"/>
              </a:rPr>
              <a:t> auf Papier in doppelter Ausfertigung. Abschrift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VII 5722 Band 2 S. 3-9</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253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0D15B8D-20E1-4E70-8D12-89818B12752E}" type="slidenum">
              <a:rPr lang="de-DE" altLang="de-DE" sz="1400" smtClean="0">
                <a:latin typeface="Arial" panose="020B0604020202020204" pitchFamily="34" charset="0"/>
              </a:rPr>
              <a:pPr>
                <a:spcBef>
                  <a:spcPct val="0"/>
                </a:spcBef>
                <a:buFontTx/>
                <a:buNone/>
              </a:pPr>
              <a:t>25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528539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627063" y="330202"/>
            <a:ext cx="5759450" cy="8388350"/>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1263 Februar 14</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Beschreibung : Ritter </a:t>
            </a:r>
            <a:r>
              <a:rPr lang="de-DE" altLang="de-DE" sz="1800" dirty="0" err="1" smtClean="0">
                <a:latin typeface="Times New Roman" panose="02020603050405020304" pitchFamily="18" charset="0"/>
                <a:cs typeface="Times New Roman" panose="02020603050405020304" pitchFamily="18" charset="0"/>
              </a:rPr>
              <a:t>Regenhardus</a:t>
            </a:r>
            <a:r>
              <a:rPr lang="de-DE" altLang="de-DE" sz="1800" dirty="0" smtClean="0">
                <a:latin typeface="Times New Roman" panose="02020603050405020304" pitchFamily="18" charset="0"/>
                <a:cs typeface="Times New Roman" panose="02020603050405020304" pitchFamily="18" charset="0"/>
              </a:rPr>
              <a:t>, Herr der Burg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Ythere</a:t>
            </a:r>
            <a:r>
              <a:rPr lang="de-DE" altLang="de-DE" sz="1800" dirty="0" smtClean="0">
                <a:latin typeface="Times New Roman" panose="02020603050405020304" pitchFamily="18" charset="0"/>
                <a:cs typeface="Times New Roman" panose="02020603050405020304" pitchFamily="18" charset="0"/>
              </a:rPr>
              <a:t>), und sein ältester Sohn Heinrich überlassen Abt Alexander und dem Konvent von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zu ihrem Seelenheil den Hof (</a:t>
            </a:r>
            <a:r>
              <a:rPr lang="de-DE" altLang="de-DE" sz="1800" dirty="0" err="1" smtClean="0">
                <a:latin typeface="Times New Roman" panose="02020603050405020304" pitchFamily="18" charset="0"/>
                <a:cs typeface="Times New Roman" panose="02020603050405020304" pitchFamily="18" charset="0"/>
              </a:rPr>
              <a:t>curiam</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Rixsvithehusen</a:t>
            </a:r>
            <a:r>
              <a:rPr lang="de-DE" altLang="de-DE" sz="1800" dirty="0" smtClean="0">
                <a:latin typeface="Times New Roman" panose="02020603050405020304" pitchFamily="18" charset="0"/>
                <a:cs typeface="Times New Roman" panose="02020603050405020304" pitchFamily="18" charset="0"/>
              </a:rPr>
              <a:t>) und leisten Währschaft.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hat den Stiftern zugesichert, nach dem Tod </a:t>
            </a:r>
            <a:r>
              <a:rPr lang="de-DE" altLang="de-DE" sz="1800" dirty="0" err="1" smtClean="0">
                <a:latin typeface="Times New Roman" panose="02020603050405020304" pitchFamily="18" charset="0"/>
                <a:cs typeface="Times New Roman" panose="02020603050405020304" pitchFamily="18" charset="0"/>
              </a:rPr>
              <a:t>Regenhards</a:t>
            </a:r>
            <a:r>
              <a:rPr lang="de-DE" altLang="de-DE" sz="1800" dirty="0" smtClean="0">
                <a:latin typeface="Times New Roman" panose="02020603050405020304" pitchFamily="18" charset="0"/>
                <a:cs typeface="Times New Roman" panose="02020603050405020304" pitchFamily="18" charset="0"/>
              </a:rPr>
              <a:t> aus den Einkünften der Kirche eine jährliche Abgabe von je 12 Maltern Roggen und Hafer Korbacher Maßes nach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zu </a:t>
            </a:r>
            <a:r>
              <a:rPr lang="de-DE" altLang="de-DE" sz="1800" dirty="0" err="1" smtClean="0">
                <a:latin typeface="Times New Roman" panose="02020603050405020304" pitchFamily="18" charset="0"/>
                <a:cs typeface="Times New Roman" panose="02020603050405020304" pitchFamily="18" charset="0"/>
              </a:rPr>
              <a:t>liefern.Korbach</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Curbike</a:t>
            </a:r>
            <a:r>
              <a:rPr lang="de-DE" altLang="de-DE" sz="1800" dirty="0" smtClean="0">
                <a:latin typeface="Times New Roman" panose="02020603050405020304" pitchFamily="18" charset="0"/>
                <a:cs typeface="Times New Roman" panose="02020603050405020304" pitchFamily="18" charset="0"/>
              </a:rPr>
              <a:t>)In die </a:t>
            </a:r>
            <a:r>
              <a:rPr lang="de-DE" altLang="de-DE" sz="1800" dirty="0" err="1" smtClean="0">
                <a:latin typeface="Times New Roman" panose="02020603050405020304" pitchFamily="18" charset="0"/>
                <a:cs typeface="Times New Roman" panose="02020603050405020304" pitchFamily="18" charset="0"/>
              </a:rPr>
              <a:t>beati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Valentini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martiris</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Pfarrer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in Höringhausen (</a:t>
            </a:r>
            <a:r>
              <a:rPr lang="de-DE" altLang="de-DE" sz="1800" dirty="0" err="1" smtClean="0">
                <a:latin typeface="Times New Roman" panose="02020603050405020304" pitchFamily="18" charset="0"/>
                <a:cs typeface="Times New Roman" panose="02020603050405020304" pitchFamily="18" charset="0"/>
              </a:rPr>
              <a:t>Hogerichusen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Thetmarus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Oppolt</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Waligo</a:t>
            </a:r>
            <a:r>
              <a:rPr lang="de-DE" altLang="de-DE" sz="1800" dirty="0" smtClean="0">
                <a:latin typeface="Times New Roman" panose="02020603050405020304" pitchFamily="18" charset="0"/>
                <a:cs typeface="Times New Roman" panose="02020603050405020304" pitchFamily="18" charset="0"/>
              </a:rPr>
              <a:t> de Ense d.J., Richter Raven von Korbach, alle Ritter; die Brüder </a:t>
            </a:r>
            <a:r>
              <a:rPr lang="de-DE" altLang="de-DE" sz="1800" dirty="0" err="1" smtClean="0">
                <a:latin typeface="Times New Roman" panose="02020603050405020304" pitchFamily="18" charset="0"/>
                <a:cs typeface="Times New Roman" panose="02020603050405020304" pitchFamily="18" charset="0"/>
              </a:rPr>
              <a:t>Alwordus</a:t>
            </a:r>
            <a:r>
              <a:rPr lang="de-DE" altLang="de-DE" sz="1800" dirty="0" smtClean="0">
                <a:latin typeface="Times New Roman" panose="02020603050405020304" pitchFamily="18" charset="0"/>
                <a:cs typeface="Times New Roman" panose="02020603050405020304" pitchFamily="18" charset="0"/>
              </a:rPr>
              <a:t> und Johannes,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Alrefh</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Arnoldus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Alrefh</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Wigandus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Scerf</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Bertoldus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Leicthenvils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Walterus</a:t>
            </a:r>
            <a:r>
              <a:rPr lang="de-DE" altLang="de-DE" sz="1800" dirty="0" smtClean="0">
                <a:latin typeface="Times New Roman" panose="02020603050405020304" pitchFamily="18" charset="0"/>
                <a:cs typeface="Times New Roman" panose="02020603050405020304" pitchFamily="18" charset="0"/>
              </a:rPr>
              <a:t> Graf (Comes), Bürgermeister in Korbach, Johannes </a:t>
            </a:r>
            <a:r>
              <a:rPr lang="de-DE" altLang="de-DE" sz="1800" dirty="0" err="1" smtClean="0">
                <a:latin typeface="Times New Roman" panose="02020603050405020304" pitchFamily="18" charset="0"/>
                <a:cs typeface="Times New Roman" panose="02020603050405020304" pitchFamily="18" charset="0"/>
              </a:rPr>
              <a:t>Keinpe</a:t>
            </a:r>
            <a:r>
              <a:rPr lang="de-DE" altLang="de-DE" sz="1800" dirty="0" smtClean="0">
                <a:latin typeface="Times New Roman" panose="02020603050405020304" pitchFamily="18" charset="0"/>
                <a:cs typeface="Times New Roman" panose="02020603050405020304" pitchFamily="18" charset="0"/>
              </a:rPr>
              <a:t> und sein Bruder </a:t>
            </a:r>
            <a:r>
              <a:rPr lang="de-DE" altLang="de-DE" sz="1800" dirty="0" err="1" smtClean="0">
                <a:latin typeface="Times New Roman" panose="02020603050405020304" pitchFamily="18" charset="0"/>
                <a:cs typeface="Times New Roman" panose="02020603050405020304" pitchFamily="18" charset="0"/>
              </a:rPr>
              <a:t>Bernherus</a:t>
            </a:r>
            <a:r>
              <a:rPr lang="de-DE" altLang="de-DE" sz="1800" dirty="0" smtClean="0">
                <a:latin typeface="Times New Roman" panose="02020603050405020304" pitchFamily="18" charset="0"/>
                <a:cs typeface="Times New Roman" panose="02020603050405020304" pitchFamily="18" charset="0"/>
              </a:rPr>
              <a:t>, Bruder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Konverse</a:t>
            </a:r>
            <a:r>
              <a:rPr lang="de-DE" altLang="de-DE" sz="1800" dirty="0" smtClean="0">
                <a:latin typeface="Times New Roman" panose="02020603050405020304" pitchFamily="18" charset="0"/>
                <a:cs typeface="Times New Roman" panose="02020603050405020304" pitchFamily="18" charset="0"/>
              </a:rPr>
              <a:t>, Hofmeister in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86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Rückvermerk (16. Jh.): </a:t>
            </a:r>
            <a:r>
              <a:rPr lang="de-DE" altLang="de-DE" sz="1800" dirty="0" err="1" smtClean="0">
                <a:latin typeface="Times New Roman" panose="02020603050405020304" pitchFamily="18" charset="0"/>
                <a:cs typeface="Times New Roman" panose="02020603050405020304" pitchFamily="18" charset="0"/>
              </a:rPr>
              <a:t>Rissinchusen.Ausfertigung</a:t>
            </a:r>
            <a:r>
              <a:rPr lang="de-DE" altLang="de-DE" sz="1800" dirty="0" smtClean="0">
                <a:latin typeface="Times New Roman" panose="02020603050405020304" pitchFamily="18" charset="0"/>
                <a:cs typeface="Times New Roman" panose="02020603050405020304" pitchFamily="18" charset="0"/>
              </a:rPr>
              <a:t>, Pergament. Von den drei anhängenden Siegeln des </a:t>
            </a:r>
            <a:r>
              <a:rPr lang="de-DE" altLang="de-DE" sz="1800" dirty="0" err="1" smtClean="0">
                <a:latin typeface="Times New Roman" panose="02020603050405020304" pitchFamily="18" charset="0"/>
                <a:cs typeface="Times New Roman" panose="02020603050405020304" pitchFamily="18" charset="0"/>
              </a:rPr>
              <a:t>Regenhard</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Bertold d.J. von Büren und der Stadt Korbach nur das mittlere, das des Ausstellers, an </a:t>
            </a:r>
            <a:r>
              <a:rPr lang="de-DE" altLang="de-DE" sz="1800" dirty="0" err="1" smtClean="0">
                <a:latin typeface="Times New Roman" panose="02020603050405020304" pitchFamily="18" charset="0"/>
                <a:cs typeface="Times New Roman" panose="02020603050405020304" pitchFamily="18" charset="0"/>
              </a:rPr>
              <a:t>Pergamentpressel</a:t>
            </a:r>
            <a:r>
              <a:rPr lang="de-DE" altLang="de-DE" sz="1800" dirty="0" smtClean="0">
                <a:latin typeface="Times New Roman" panose="02020603050405020304" pitchFamily="18" charset="0"/>
                <a:cs typeface="Times New Roman" panose="02020603050405020304" pitchFamily="18" charset="0"/>
              </a:rPr>
              <a:t> anhängend, an den Rändern ausgebrochen. Abschriften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 125 S. 128 und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2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516-517.Druck: Westf. Urkundenbuch 4 Nr. 933, 7 Nr. 1110</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253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0D15B8D-20E1-4E70-8D12-89818B12752E}" type="slidenum">
              <a:rPr lang="de-DE" altLang="de-DE" sz="1400" smtClean="0">
                <a:latin typeface="Arial" panose="020B0604020202020204" pitchFamily="34" charset="0"/>
              </a:rPr>
              <a:pPr>
                <a:spcBef>
                  <a:spcPct val="0"/>
                </a:spcBef>
                <a:buFontTx/>
                <a:buNone/>
              </a:pPr>
              <a:t>26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26725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627063" y="302686"/>
            <a:ext cx="5759450" cy="8172450"/>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1267</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Beschreibung : </a:t>
            </a:r>
            <a:r>
              <a:rPr lang="de-DE" altLang="de-DE" sz="1800" dirty="0" err="1" smtClean="0">
                <a:latin typeface="Times New Roman" panose="02020603050405020304" pitchFamily="18" charset="0"/>
                <a:cs typeface="Times New Roman" panose="02020603050405020304" pitchFamily="18" charset="0"/>
              </a:rPr>
              <a:t>Sygebodo</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Yttere</a:t>
            </a:r>
            <a:r>
              <a:rPr lang="de-DE" altLang="de-DE" sz="1800" dirty="0" smtClean="0">
                <a:latin typeface="Times New Roman" panose="02020603050405020304" pitchFamily="18" charset="0"/>
                <a:cs typeface="Times New Roman" panose="02020603050405020304" pitchFamily="18" charset="0"/>
              </a:rPr>
              <a:t>), der weder Frau noch Kinder hat, </a:t>
            </a:r>
            <a:r>
              <a:rPr lang="de-DE" altLang="de-DE" sz="1800" dirty="0" err="1" smtClean="0">
                <a:latin typeface="Times New Roman" panose="02020603050405020304" pitchFamily="18" charset="0"/>
                <a:cs typeface="Times New Roman" panose="02020603050405020304" pitchFamily="18" charset="0"/>
              </a:rPr>
              <a:t>überläßt</a:t>
            </a:r>
            <a:r>
              <a:rPr lang="de-DE" altLang="de-DE" sz="1800" dirty="0" smtClean="0">
                <a:latin typeface="Times New Roman" panose="02020603050405020304" pitchFamily="18" charset="0"/>
                <a:cs typeface="Times New Roman" panose="02020603050405020304" pitchFamily="18" charset="0"/>
              </a:rPr>
              <a:t> seinen Hof (</a:t>
            </a:r>
            <a:r>
              <a:rPr lang="de-DE" altLang="de-DE" sz="1800" dirty="0" err="1" smtClean="0">
                <a:latin typeface="Times New Roman" panose="02020603050405020304" pitchFamily="18" charset="0"/>
                <a:cs typeface="Times New Roman" panose="02020603050405020304" pitchFamily="18" charset="0"/>
              </a:rPr>
              <a:t>curtem</a:t>
            </a:r>
            <a:r>
              <a:rPr lang="de-DE" altLang="de-DE" sz="1800" dirty="0" smtClean="0">
                <a:latin typeface="Times New Roman" panose="02020603050405020304" pitchFamily="18" charset="0"/>
                <a:cs typeface="Times New Roman" panose="02020603050405020304" pitchFamily="18" charset="0"/>
              </a:rPr>
              <a:t>) in Höringhausen (</a:t>
            </a:r>
            <a:r>
              <a:rPr lang="de-DE" altLang="de-DE" sz="1800" dirty="0" err="1" smtClean="0">
                <a:latin typeface="Times New Roman" panose="02020603050405020304" pitchFamily="18" charset="0"/>
                <a:cs typeface="Times New Roman" panose="02020603050405020304" pitchFamily="18" charset="0"/>
              </a:rPr>
              <a:t>Hoyrynchusen</a:t>
            </a:r>
            <a:r>
              <a:rPr lang="de-DE" altLang="de-DE" sz="1800" dirty="0" smtClean="0">
                <a:latin typeface="Times New Roman" panose="02020603050405020304" pitchFamily="18" charset="0"/>
                <a:cs typeface="Times New Roman" panose="02020603050405020304" pitchFamily="18" charset="0"/>
              </a:rPr>
              <a:t>) Abt Alexander und dem Konvent von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Breydelar</a:t>
            </a:r>
            <a:r>
              <a:rPr lang="de-DE" altLang="de-DE" sz="1800" dirty="0" smtClean="0">
                <a:latin typeface="Times New Roman" panose="02020603050405020304" pitchFamily="18" charset="0"/>
                <a:cs typeface="Times New Roman" panose="02020603050405020304" pitchFamily="18" charset="0"/>
              </a:rPr>
              <a:t>) zu eigen. Der Vertrag ist in Korbach (</a:t>
            </a:r>
            <a:r>
              <a:rPr lang="de-DE" altLang="de-DE" sz="1800" dirty="0" err="1" smtClean="0">
                <a:latin typeface="Times New Roman" panose="02020603050405020304" pitchFamily="18" charset="0"/>
                <a:cs typeface="Times New Roman" panose="02020603050405020304" pitchFamily="18" charset="0"/>
              </a:rPr>
              <a:t>Korbike</a:t>
            </a:r>
            <a:r>
              <a:rPr lang="de-DE" altLang="de-DE" sz="1800" dirty="0" smtClean="0">
                <a:latin typeface="Times New Roman" panose="02020603050405020304" pitchFamily="18" charset="0"/>
                <a:cs typeface="Times New Roman" panose="02020603050405020304" pitchFamily="18" charset="0"/>
              </a:rPr>
              <a:t>) zustande gekommen.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hat dem Verkäufer dafür 7 Mark gezahlt. Dieser will weiteres noch zu zahlendes Geld, wenn es ihm zur Verfügung steht, für seinen verstorbenen Bruder </a:t>
            </a:r>
            <a:r>
              <a:rPr lang="de-DE" altLang="de-DE" sz="1800" dirty="0" err="1" smtClean="0">
                <a:latin typeface="Times New Roman" panose="02020603050405020304" pitchFamily="18" charset="0"/>
                <a:cs typeface="Times New Roman" panose="02020603050405020304" pitchFamily="18" charset="0"/>
              </a:rPr>
              <a:t>Thetmarus</a:t>
            </a:r>
            <a:r>
              <a:rPr lang="de-DE" altLang="de-DE" sz="1800" dirty="0" smtClean="0">
                <a:latin typeface="Times New Roman" panose="02020603050405020304" pitchFamily="18" charset="0"/>
                <a:cs typeface="Times New Roman" panose="02020603050405020304" pitchFamily="18" charset="0"/>
              </a:rPr>
              <a:t>, der bereits in die Bruderschaft aufgenommen war, zu einer Seelenmesse stiften. Der Verkäufer hat den Hof mit Einkünften und allem Zubehör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für alle Zeiten ohne Rechtsansprüche und Ansprüche auf die Vogtei überlassen und leistet Währschaft. Da der Aussteller kein Siegel führt, hat er seinen Verwandten </a:t>
            </a:r>
            <a:r>
              <a:rPr lang="de-DE" altLang="de-DE" sz="1800" dirty="0" err="1" smtClean="0">
                <a:latin typeface="Times New Roman" panose="02020603050405020304" pitchFamily="18" charset="0"/>
                <a:cs typeface="Times New Roman" panose="02020603050405020304" pitchFamily="18" charset="0"/>
              </a:rPr>
              <a:t>Regenhardus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Yttere</a:t>
            </a:r>
            <a:r>
              <a:rPr lang="de-DE" altLang="de-DE" sz="1800" dirty="0" smtClean="0">
                <a:latin typeface="Times New Roman" panose="02020603050405020304" pitchFamily="18" charset="0"/>
                <a:cs typeface="Times New Roman" panose="02020603050405020304" pitchFamily="18" charset="0"/>
              </a:rPr>
              <a:t>) und die Stadt Korbach um Untersiegelung gebeten.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Zeugen: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Sunnenchusen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Domscholaster</a:t>
            </a:r>
            <a:r>
              <a:rPr lang="de-DE" altLang="de-DE" sz="1800" dirty="0" smtClean="0">
                <a:latin typeface="Times New Roman" panose="02020603050405020304" pitchFamily="18" charset="0"/>
                <a:cs typeface="Times New Roman" panose="02020603050405020304" pitchFamily="18" charset="0"/>
              </a:rPr>
              <a:t> zu Paderborn; Pfarrer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Pathberg</a:t>
            </a:r>
            <a:r>
              <a:rPr lang="de-DE" altLang="de-DE" sz="1800" dirty="0" smtClean="0">
                <a:latin typeface="Times New Roman" panose="02020603050405020304" pitchFamily="18" charset="0"/>
                <a:cs typeface="Times New Roman" panose="02020603050405020304" pitchFamily="18" charset="0"/>
              </a:rPr>
              <a:t> zu Korbach, die dortigen Priester und </a:t>
            </a:r>
            <a:r>
              <a:rPr lang="de-DE" altLang="de-DE" sz="1800" dirty="0" err="1" smtClean="0">
                <a:latin typeface="Times New Roman" panose="02020603050405020304" pitchFamily="18" charset="0"/>
                <a:cs typeface="Times New Roman" panose="02020603050405020304" pitchFamily="18" charset="0"/>
              </a:rPr>
              <a:t>Kapellane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Conradus</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Conradus</a:t>
            </a:r>
            <a:r>
              <a:rPr lang="de-DE" altLang="de-DE" sz="1800" dirty="0" smtClean="0">
                <a:latin typeface="Times New Roman" panose="02020603050405020304" pitchFamily="18" charset="0"/>
                <a:cs typeface="Times New Roman" panose="02020603050405020304" pitchFamily="18" charset="0"/>
              </a:rPr>
              <a:t>, der Priester </a:t>
            </a:r>
            <a:r>
              <a:rPr lang="de-DE" altLang="de-DE" sz="1800" dirty="0" err="1" smtClean="0">
                <a:latin typeface="Times New Roman" panose="02020603050405020304" pitchFamily="18" charset="0"/>
                <a:cs typeface="Times New Roman" panose="02020603050405020304" pitchFamily="18" charset="0"/>
              </a:rPr>
              <a:t>Wernherus</a:t>
            </a:r>
            <a:r>
              <a:rPr lang="de-DE" altLang="de-DE" sz="1800" dirty="0" smtClean="0">
                <a:latin typeface="Times New Roman" panose="02020603050405020304" pitchFamily="18" charset="0"/>
                <a:cs typeface="Times New Roman" panose="02020603050405020304" pitchFamily="18" charset="0"/>
              </a:rPr>
              <a:t> de </a:t>
            </a:r>
            <a:r>
              <a:rPr lang="de-DE" altLang="de-DE" sz="1800" dirty="0" err="1" smtClean="0">
                <a:latin typeface="Times New Roman" panose="02020603050405020304" pitchFamily="18" charset="0"/>
                <a:cs typeface="Times New Roman" panose="02020603050405020304" pitchFamily="18" charset="0"/>
              </a:rPr>
              <a:t>Heylynberg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Gyso</a:t>
            </a:r>
            <a:r>
              <a:rPr lang="de-DE" altLang="de-DE" sz="1800" dirty="0" smtClean="0">
                <a:latin typeface="Times New Roman" panose="02020603050405020304" pitchFamily="18" charset="0"/>
                <a:cs typeface="Times New Roman" panose="02020603050405020304" pitchFamily="18" charset="0"/>
              </a:rPr>
              <a:t>, Bürgermeister der Altstadt, die Brüder </a:t>
            </a:r>
            <a:r>
              <a:rPr lang="de-DE" altLang="de-DE" sz="1800" dirty="0" err="1" smtClean="0">
                <a:latin typeface="Times New Roman" panose="02020603050405020304" pitchFamily="18" charset="0"/>
                <a:cs typeface="Times New Roman" panose="02020603050405020304" pitchFamily="18" charset="0"/>
              </a:rPr>
              <a:t>Bernherus</a:t>
            </a:r>
            <a:r>
              <a:rPr lang="de-DE" altLang="de-DE" sz="1800" dirty="0" smtClean="0">
                <a:latin typeface="Times New Roman" panose="02020603050405020304" pitchFamily="18" charset="0"/>
                <a:cs typeface="Times New Roman" panose="02020603050405020304" pitchFamily="18" charset="0"/>
              </a:rPr>
              <a:t> und Johannes </a:t>
            </a:r>
            <a:r>
              <a:rPr lang="de-DE" altLang="de-DE" sz="1800" dirty="0" err="1" smtClean="0">
                <a:latin typeface="Times New Roman" panose="02020603050405020304" pitchFamily="18" charset="0"/>
                <a:cs typeface="Times New Roman" panose="02020603050405020304" pitchFamily="18" charset="0"/>
              </a:rPr>
              <a:t>Keinpe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Balehorn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Everhardus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Virdach</a:t>
            </a:r>
            <a:r>
              <a:rPr lang="de-DE" altLang="de-DE" sz="1800" dirty="0" smtClean="0">
                <a:latin typeface="Times New Roman" panose="02020603050405020304" pitchFamily="18" charset="0"/>
                <a:cs typeface="Times New Roman" panose="02020603050405020304" pitchFamily="18" charset="0"/>
              </a:rPr>
              <a:t>, Albertus </a:t>
            </a:r>
            <a:r>
              <a:rPr lang="de-DE" altLang="de-DE" sz="1800" dirty="0" err="1" smtClean="0">
                <a:latin typeface="Times New Roman" panose="02020603050405020304" pitchFamily="18" charset="0"/>
                <a:cs typeface="Times New Roman" panose="02020603050405020304" pitchFamily="18" charset="0"/>
              </a:rPr>
              <a:t>Dives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Hermannus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Waltman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Heinricus</a:t>
            </a:r>
            <a:r>
              <a:rPr lang="de-DE" altLang="de-DE" sz="1800" dirty="0" smtClean="0">
                <a:latin typeface="Times New Roman" panose="02020603050405020304" pitchFamily="18" charset="0"/>
                <a:cs typeface="Times New Roman" panose="02020603050405020304" pitchFamily="18" charset="0"/>
              </a:rPr>
              <a:t>, Sohn des Herrn </a:t>
            </a:r>
            <a:r>
              <a:rPr lang="de-DE" altLang="de-DE" sz="1800" dirty="0" err="1" smtClean="0">
                <a:latin typeface="Times New Roman" panose="02020603050405020304" pitchFamily="18" charset="0"/>
                <a:cs typeface="Times New Roman" panose="02020603050405020304" pitchFamily="18" charset="0"/>
              </a:rPr>
              <a:t>Christianus</a:t>
            </a:r>
            <a:r>
              <a:rPr lang="de-DE" altLang="de-DE" sz="1800" dirty="0" smtClean="0">
                <a:latin typeface="Times New Roman" panose="02020603050405020304" pitchFamily="18" charset="0"/>
                <a:cs typeface="Times New Roman" panose="02020603050405020304" pitchFamily="18" charset="0"/>
              </a:rPr>
              <a:t>, Bürgermeister der Neustadt, und sein Bruder Johannes.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Bestellsignatur :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 Urkunden, Nr. 96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Vermerke : Ausfertigung, Pergament. Das Siegel der Stadt abgefallen, lose beiliegend; das </a:t>
            </a:r>
            <a:r>
              <a:rPr lang="de-DE" altLang="de-DE" sz="1800" dirty="0" err="1" smtClean="0">
                <a:latin typeface="Times New Roman" panose="02020603050405020304" pitchFamily="18" charset="0"/>
                <a:cs typeface="Times New Roman" panose="02020603050405020304" pitchFamily="18" charset="0"/>
              </a:rPr>
              <a:t>Regenhards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a:t>
            </a:r>
            <a:r>
              <a:rPr lang="de-DE" altLang="de-DE" sz="1800" dirty="0" err="1" smtClean="0">
                <a:latin typeface="Times New Roman" panose="02020603050405020304" pitchFamily="18" charset="0"/>
                <a:cs typeface="Times New Roman" panose="02020603050405020304" pitchFamily="18" charset="0"/>
              </a:rPr>
              <a:t>Pergamentpressel</a:t>
            </a:r>
            <a:r>
              <a:rPr lang="de-DE" altLang="de-DE" sz="1800" dirty="0" smtClean="0">
                <a:latin typeface="Times New Roman" panose="02020603050405020304" pitchFamily="18" charset="0"/>
                <a:cs typeface="Times New Roman" panose="02020603050405020304" pitchFamily="18" charset="0"/>
              </a:rPr>
              <a:t> anhängend, der untere Bereich verloren; von dem an erster Stelle hängenden Siegel unbekannter Herkunft nur </a:t>
            </a:r>
            <a:r>
              <a:rPr lang="de-DE" altLang="de-DE" sz="1800" dirty="0" err="1" smtClean="0">
                <a:latin typeface="Times New Roman" panose="02020603050405020304" pitchFamily="18" charset="0"/>
                <a:cs typeface="Times New Roman" panose="02020603050405020304" pitchFamily="18" charset="0"/>
              </a:rPr>
              <a:t>Pressel</a:t>
            </a:r>
            <a:r>
              <a:rPr lang="de-DE" altLang="de-DE" sz="1800" dirty="0" smtClean="0">
                <a:latin typeface="Times New Roman" panose="02020603050405020304" pitchFamily="18" charset="0"/>
                <a:cs typeface="Times New Roman" panose="02020603050405020304" pitchFamily="18" charset="0"/>
              </a:rPr>
              <a:t> vorhanden. Abschriften in </a:t>
            </a:r>
            <a:r>
              <a:rPr lang="de-DE" altLang="de-DE" sz="1800" dirty="0" err="1" smtClean="0">
                <a:latin typeface="Times New Roman" panose="02020603050405020304" pitchFamily="18" charset="0"/>
                <a:cs typeface="Times New Roman" panose="02020603050405020304" pitchFamily="18" charset="0"/>
              </a:rPr>
              <a:t>Msc</a:t>
            </a:r>
            <a:r>
              <a:rPr lang="de-DE" altLang="de-DE" sz="1800" dirty="0" smtClean="0">
                <a:latin typeface="Times New Roman" panose="02020603050405020304" pitchFamily="18" charset="0"/>
                <a:cs typeface="Times New Roman" panose="02020603050405020304" pitchFamily="18" charset="0"/>
              </a:rPr>
              <a:t>. VI 125 S. 137 und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Akten 2 </a:t>
            </a:r>
            <a:r>
              <a:rPr lang="de-DE" altLang="de-DE" sz="1800" dirty="0" err="1" smtClean="0">
                <a:latin typeface="Times New Roman" panose="02020603050405020304" pitchFamily="18" charset="0"/>
                <a:cs typeface="Times New Roman" panose="02020603050405020304" pitchFamily="18" charset="0"/>
              </a:rPr>
              <a:t>fol</a:t>
            </a:r>
            <a:r>
              <a:rPr lang="de-DE" altLang="de-DE" sz="1800" dirty="0" smtClean="0">
                <a:latin typeface="Times New Roman" panose="02020603050405020304" pitchFamily="18" charset="0"/>
                <a:cs typeface="Times New Roman" panose="02020603050405020304" pitchFamily="18" charset="0"/>
              </a:rPr>
              <a:t>. 517-517vDruck: Westf. Urkundenbuch 4 Nr. 1127, 7 Nr. 1275</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355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5668AAC-60D6-4E51-9468-DF7D0303189C}" type="slidenum">
              <a:rPr lang="de-DE" altLang="de-DE" sz="1400" smtClean="0">
                <a:latin typeface="Arial" panose="020B0604020202020204" pitchFamily="34" charset="0"/>
              </a:rPr>
              <a:pPr>
                <a:spcBef>
                  <a:spcPct val="0"/>
                </a:spcBef>
                <a:buFontTx/>
                <a:buNone/>
              </a:pPr>
              <a:t>27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93400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78886" y="168434"/>
            <a:ext cx="5759450" cy="6011863"/>
          </a:xfrm>
        </p:spPr>
        <p:txBody>
          <a:bodyPr anchor="t">
            <a:noAutofit/>
          </a:bodyPr>
          <a:lstStyle/>
          <a:p>
            <a:pPr algn="l">
              <a:defRPr/>
            </a:pPr>
            <a:r>
              <a:rPr lang="de-DE" altLang="de-DE" sz="1800" b="1" dirty="0" smtClean="0">
                <a:latin typeface="Times New Roman" panose="02020603050405020304" pitchFamily="18" charset="0"/>
                <a:cs typeface="Times New Roman" panose="02020603050405020304" pitchFamily="18" charset="0"/>
              </a:rPr>
              <a:t>Von Pfarrer Pöppel, Willingen im Jahr 2000:</a:t>
            </a:r>
            <a:br>
              <a:rPr lang="de-DE" altLang="de-DE" sz="1800" b="1" dirty="0" smtClean="0">
                <a:latin typeface="Times New Roman" panose="02020603050405020304" pitchFamily="18" charset="0"/>
                <a:cs typeface="Times New Roman" panose="02020603050405020304" pitchFamily="18" charset="0"/>
              </a:rPr>
            </a:br>
            <a:r>
              <a:rPr lang="en-US" altLang="de-DE" sz="1800" dirty="0" err="1" smtClean="0">
                <a:latin typeface="Times New Roman" panose="02020603050405020304" pitchFamily="18" charset="0"/>
                <a:cs typeface="Times New Roman" panose="02020603050405020304" pitchFamily="18" charset="0"/>
              </a:rPr>
              <a:t>Hodynchusen</a:t>
            </a:r>
            <a:r>
              <a:rPr lang="en-US" altLang="de-DE" sz="1800" dirty="0" smtClean="0">
                <a:latin typeface="Times New Roman" panose="02020603050405020304" pitchFamily="18" charset="0"/>
                <a:cs typeface="Times New Roman" panose="02020603050405020304" pitchFamily="18" charset="0"/>
              </a:rPr>
              <a:t>, </a:t>
            </a:r>
            <a:r>
              <a:rPr lang="en-US" altLang="de-DE" sz="1800" dirty="0" err="1" smtClean="0">
                <a:latin typeface="Times New Roman" panose="02020603050405020304" pitchFamily="18" charset="0"/>
                <a:cs typeface="Times New Roman" panose="02020603050405020304" pitchFamily="18" charset="0"/>
              </a:rPr>
              <a:t>Hogerinchusen</a:t>
            </a:r>
            <a:r>
              <a:rPr lang="en-US" altLang="de-DE" sz="1800" dirty="0" smtClean="0">
                <a:latin typeface="Times New Roman" panose="02020603050405020304" pitchFamily="18" charset="0"/>
                <a:cs typeface="Times New Roman" panose="02020603050405020304" pitchFamily="18" charset="0"/>
              </a:rPr>
              <a:t>, </a:t>
            </a:r>
            <a:r>
              <a:rPr lang="en-US" altLang="de-DE" sz="1800" dirty="0" err="1" smtClean="0">
                <a:latin typeface="Times New Roman" panose="02020603050405020304" pitchFamily="18" charset="0"/>
                <a:cs typeface="Times New Roman" panose="02020603050405020304" pitchFamily="18" charset="0"/>
              </a:rPr>
              <a:t>Hoyerinchusen</a:t>
            </a:r>
            <a:r>
              <a:rPr lang="en-US" altLang="de-DE" sz="1800" dirty="0" smtClean="0">
                <a:latin typeface="Times New Roman" panose="02020603050405020304" pitchFamily="18" charset="0"/>
                <a:cs typeface="Times New Roman" panose="02020603050405020304" pitchFamily="18" charset="0"/>
              </a:rPr>
              <a:t>, </a:t>
            </a:r>
            <a:r>
              <a:rPr lang="en-US" altLang="de-DE" sz="1800" dirty="0" err="1" smtClean="0">
                <a:latin typeface="Times New Roman" panose="02020603050405020304" pitchFamily="18" charset="0"/>
                <a:cs typeface="Times New Roman" panose="02020603050405020304" pitchFamily="18" charset="0"/>
              </a:rPr>
              <a:t>Hoerenchusen</a:t>
            </a:r>
            <a:r>
              <a:rPr lang="en-US" altLang="de-DE" sz="1800" dirty="0" smtClean="0">
                <a:latin typeface="Times New Roman" panose="02020603050405020304" pitchFamily="18" charset="0"/>
                <a:cs typeface="Times New Roman" panose="02020603050405020304" pitchFamily="18" charset="0"/>
              </a:rPr>
              <a:t>, </a:t>
            </a:r>
            <a:br>
              <a:rPr lang="en-US"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Höringhausen: im Bistum Paderborn, Archidiakonat </a:t>
            </a:r>
            <a:r>
              <a:rPr lang="de-DE" altLang="de-DE" sz="1800" dirty="0" err="1" smtClean="0">
                <a:latin typeface="Times New Roman" panose="02020603050405020304" pitchFamily="18" charset="0"/>
                <a:cs typeface="Times New Roman" panose="02020603050405020304" pitchFamily="18" charset="0"/>
              </a:rPr>
              <a:t>Horhusen</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St.Magnus-Kirche,1043 (von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erbaut)     Niedermarsberg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Am24.März 1326 erwarb Waldeck von den Brüdern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Vogtei und Gericht sowie den Kirchenpatronat pfandweise.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1362 wurde H. an die </a:t>
            </a:r>
            <a:r>
              <a:rPr lang="de-DE" altLang="de-DE" sz="1800" dirty="0" err="1" smtClean="0">
                <a:latin typeface="Times New Roman" panose="02020603050405020304" pitchFamily="18" charset="0"/>
                <a:cs typeface="Times New Roman" panose="02020603050405020304" pitchFamily="18" charset="0"/>
              </a:rPr>
              <a:t>Wölffe</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verpfändet,die</a:t>
            </a:r>
            <a:r>
              <a:rPr lang="de-DE" altLang="de-DE" sz="1800" dirty="0" smtClean="0">
                <a:latin typeface="Times New Roman" panose="02020603050405020304" pitchFamily="18" charset="0"/>
                <a:cs typeface="Times New Roman" panose="02020603050405020304" pitchFamily="18" charset="0"/>
              </a:rPr>
              <a:t> seit 1381 auch Pfandinhaber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wurden und so das Gebiet um H. zu einer Enklave in der Grafschaft Waldeck ausbauen konnten.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1454 H. dingpflichtig dem Freigericht Korbach.</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1267 erwarb Kloster </a:t>
            </a:r>
            <a:r>
              <a:rPr lang="de-DE" altLang="de-DE" sz="1800" dirty="0" err="1" smtClean="0">
                <a:latin typeface="Times New Roman" panose="02020603050405020304" pitchFamily="18" charset="0"/>
                <a:cs typeface="Times New Roman" panose="02020603050405020304" pitchFamily="18" charset="0"/>
              </a:rPr>
              <a:t>Bredelar</a:t>
            </a:r>
            <a:r>
              <a:rPr lang="de-DE" altLang="de-DE" sz="1800" dirty="0" smtClean="0">
                <a:latin typeface="Times New Roman" panose="02020603050405020304" pitchFamily="18" charset="0"/>
                <a:cs typeface="Times New Roman" panose="02020603050405020304" pitchFamily="18" charset="0"/>
              </a:rPr>
              <a:t> einen Hof in H. von </a:t>
            </a:r>
            <a:r>
              <a:rPr lang="de-DE" altLang="de-DE" sz="1800" dirty="0" err="1" smtClean="0">
                <a:latin typeface="Times New Roman" panose="02020603050405020304" pitchFamily="18" charset="0"/>
                <a:cs typeface="Times New Roman" panose="02020603050405020304" pitchFamily="18" charset="0"/>
              </a:rPr>
              <a:t>Sibodo</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1526 kam er an die Waldecker Grafen.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1286 /89 erhält Kloster Netze je 1/2 Zehnten in H.</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1314 trugen die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H. den Grafen von Ziegenhain als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Lehen auf.</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Graf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hatte einen gleichnamigen Sohn, der um 870 Mönch im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wurde.(gleichzeitig mit dem Sohn des Grafen </a:t>
            </a:r>
            <a:r>
              <a:rPr lang="de-DE" altLang="de-DE" sz="1800" dirty="0" err="1" smtClean="0">
                <a:latin typeface="Times New Roman" panose="02020603050405020304" pitchFamily="18" charset="0"/>
                <a:cs typeface="Times New Roman" panose="02020603050405020304" pitchFamily="18" charset="0"/>
              </a:rPr>
              <a:t>Riddag</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6152"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D7E308C-B36F-4C48-8CCD-FE68CF229188}" type="slidenum">
              <a:rPr lang="de-DE" altLang="de-DE" sz="1400" smtClean="0">
                <a:latin typeface="Arial" panose="020B0604020202020204" pitchFamily="34" charset="0"/>
              </a:rPr>
              <a:pPr>
                <a:spcBef>
                  <a:spcPct val="0"/>
                </a:spcBef>
                <a:buFontTx/>
                <a:buNone/>
              </a:pPr>
              <a:t>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5224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21" y="137652"/>
            <a:ext cx="5775158" cy="8114246"/>
          </a:xfrm>
        </p:spPr>
        <p:txBody>
          <a:bodyPr anchor="t">
            <a:noAutofit/>
          </a:bodyPr>
          <a:lstStyle/>
          <a:p>
            <a:r>
              <a:rPr lang="de-DE" sz="1800" dirty="0" smtClean="0">
                <a:latin typeface="Times New Roman" panose="02020603050405020304" pitchFamily="18" charset="0"/>
                <a:cs typeface="Times New Roman" panose="02020603050405020304" pitchFamily="18" charset="0"/>
              </a:rPr>
              <a:t>Ausführlicher </a:t>
            </a:r>
            <a:r>
              <a:rPr lang="de-DE" sz="1800" dirty="0">
                <a:latin typeface="Times New Roman" panose="02020603050405020304" pitchFamily="18" charset="0"/>
                <a:cs typeface="Times New Roman" panose="02020603050405020304" pitchFamily="18" charset="0"/>
              </a:rPr>
              <a:t>waren die Treffen mit Hans Dieter </a:t>
            </a:r>
            <a:r>
              <a:rPr lang="de-DE" sz="1800" dirty="0" err="1">
                <a:latin typeface="Times New Roman" panose="02020603050405020304" pitchFamily="18" charset="0"/>
                <a:cs typeface="Times New Roman" panose="02020603050405020304" pitchFamily="18" charset="0"/>
              </a:rPr>
              <a:t>Tönsmeyer</a:t>
            </a:r>
            <a:r>
              <a:rPr lang="de-DE" sz="1800" dirty="0">
                <a:latin typeface="Times New Roman" panose="02020603050405020304" pitchFamily="18" charset="0"/>
                <a:cs typeface="Times New Roman" panose="02020603050405020304" pitchFamily="18" charset="0"/>
              </a:rPr>
              <a:t> in Lippstadt und Höringhausen, sowie seine Nachrichten über die </a:t>
            </a:r>
            <a:r>
              <a:rPr lang="de-DE" sz="1800" dirty="0" err="1">
                <a:latin typeface="Times New Roman" panose="02020603050405020304" pitchFamily="18" charset="0"/>
                <a:cs typeface="Times New Roman" panose="02020603050405020304" pitchFamily="18" charset="0"/>
              </a:rPr>
              <a:t>Hüneburg</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Hoger</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Rissinghausen</a:t>
            </a:r>
            <a:r>
              <a:rPr lang="de-DE" sz="1800" dirty="0">
                <a:latin typeface="Times New Roman" panose="02020603050405020304" pitchFamily="18" charset="0"/>
                <a:cs typeface="Times New Roman" panose="02020603050405020304" pitchFamily="18" charset="0"/>
              </a:rPr>
              <a:t>, und die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Geschichte. Er erforscht altsächsische Familien, vor allen Dingen in Ostwestfalen. In einer Urkunde aus dem Jahr 1263 wird Höringhausen noch </a:t>
            </a:r>
            <a:r>
              <a:rPr lang="de-DE" sz="1800" dirty="0" err="1">
                <a:latin typeface="Times New Roman" panose="02020603050405020304" pitchFamily="18" charset="0"/>
                <a:cs typeface="Times New Roman" panose="02020603050405020304" pitchFamily="18" charset="0"/>
              </a:rPr>
              <a:t>Hogeringhausen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Hogerinchusen</a:t>
            </a:r>
            <a:r>
              <a:rPr lang="de-DE" sz="1800" dirty="0">
                <a:latin typeface="Times New Roman" panose="02020603050405020304" pitchFamily="18" charset="0"/>
                <a:cs typeface="Times New Roman" panose="02020603050405020304" pitchFamily="18" charset="0"/>
              </a:rPr>
              <a:t>) genannt, ein Hinweis auf </a:t>
            </a:r>
            <a:r>
              <a:rPr lang="de-DE" sz="1800" dirty="0" err="1">
                <a:latin typeface="Times New Roman" panose="02020603050405020304" pitchFamily="18" charset="0"/>
                <a:cs typeface="Times New Roman" panose="02020603050405020304" pitchFamily="18" charset="0"/>
              </a:rPr>
              <a:t>Hoger</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inghausen</a:t>
            </a:r>
            <a:r>
              <a:rPr lang="de-DE" sz="1800" dirty="0">
                <a:latin typeface="Times New Roman" panose="02020603050405020304" pitchFamily="18" charset="0"/>
                <a:cs typeface="Times New Roman" panose="02020603050405020304" pitchFamily="18" charset="0"/>
              </a:rPr>
              <a:t> bedeutet Nachkommen des </a:t>
            </a:r>
            <a:r>
              <a:rPr lang="de-DE" sz="1800" dirty="0" err="1">
                <a:latin typeface="Times New Roman" panose="02020603050405020304" pitchFamily="18" charset="0"/>
                <a:cs typeface="Times New Roman" panose="02020603050405020304" pitchFamily="18" charset="0"/>
              </a:rPr>
              <a:t>Hoger</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662" dirty="0" smtClean="0">
                <a:latin typeface="Times New Roman" panose="02020603050405020304" pitchFamily="18" charset="0"/>
                <a:cs typeface="Times New Roman" panose="02020603050405020304" pitchFamily="18" charset="0"/>
              </a:rPr>
              <a:t/>
            </a:r>
            <a:br>
              <a:rPr lang="de-DE" sz="1662" dirty="0" smtClean="0">
                <a:latin typeface="Times New Roman" panose="02020603050405020304" pitchFamily="18" charset="0"/>
                <a:cs typeface="Times New Roman" panose="02020603050405020304" pitchFamily="18" charset="0"/>
              </a:rPr>
            </a:br>
            <a:r>
              <a:rPr lang="de-DE" sz="1662" dirty="0" smtClean="0">
                <a:latin typeface="Times New Roman" panose="02020603050405020304" pitchFamily="18" charset="0"/>
                <a:cs typeface="Times New Roman" panose="02020603050405020304" pitchFamily="18" charset="0"/>
              </a:rPr>
              <a:t/>
            </a:r>
            <a:br>
              <a:rPr lang="de-DE" sz="1662" dirty="0" smtClean="0">
                <a:latin typeface="Times New Roman" panose="02020603050405020304" pitchFamily="18" charset="0"/>
                <a:cs typeface="Times New Roman" panose="02020603050405020304" pitchFamily="18" charset="0"/>
              </a:rPr>
            </a:br>
            <a:r>
              <a:rPr lang="de-DE" sz="1662" dirty="0" smtClean="0">
                <a:latin typeface="Times New Roman" panose="02020603050405020304" pitchFamily="18" charset="0"/>
                <a:cs typeface="Times New Roman" panose="02020603050405020304" pitchFamily="18" charset="0"/>
              </a:rPr>
              <a:t/>
            </a:r>
            <a:br>
              <a:rPr lang="de-DE" sz="1662" dirty="0" smtClean="0">
                <a:latin typeface="Times New Roman" panose="02020603050405020304" pitchFamily="18"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Hans </a:t>
            </a:r>
            <a:r>
              <a:rPr lang="de-DE" sz="1800" dirty="0">
                <a:latin typeface="Times New Roman" panose="02020603050405020304" pitchFamily="18" charset="0"/>
                <a:cs typeface="Times New Roman" panose="02020603050405020304" pitchFamily="18" charset="0"/>
              </a:rPr>
              <a:t>Dieter </a:t>
            </a:r>
            <a:r>
              <a:rPr lang="de-DE" sz="1800" dirty="0" err="1">
                <a:latin typeface="Times New Roman" panose="02020603050405020304" pitchFamily="18" charset="0"/>
                <a:cs typeface="Times New Roman" panose="02020603050405020304" pitchFamily="18" charset="0"/>
              </a:rPr>
              <a:t>Tönsmeyer</a:t>
            </a:r>
            <a:r>
              <a:rPr lang="de-DE" sz="1800" dirty="0">
                <a:latin typeface="Times New Roman" panose="02020603050405020304" pitchFamily="18" charset="0"/>
                <a:cs typeface="Times New Roman" panose="02020603050405020304" pitchFamily="18" charset="0"/>
              </a:rPr>
              <a:t>: In den Namen </a:t>
            </a:r>
            <a:r>
              <a:rPr lang="de-DE" sz="1800" dirty="0" err="1" smtClean="0">
                <a:latin typeface="Times New Roman" panose="02020603050405020304" pitchFamily="18" charset="0"/>
                <a:cs typeface="Times New Roman" panose="02020603050405020304" pitchFamily="18" charset="0"/>
              </a:rPr>
              <a:t>Ricsuit</a:t>
            </a:r>
            <a:r>
              <a:rPr lang="de-DE" sz="1800" dirty="0" smtClean="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und </a:t>
            </a:r>
            <a:r>
              <a:rPr lang="de-DE" sz="1800" dirty="0" err="1">
                <a:latin typeface="Times New Roman" panose="02020603050405020304" pitchFamily="18" charset="0"/>
                <a:cs typeface="Times New Roman" panose="02020603050405020304" pitchFamily="18" charset="0"/>
              </a:rPr>
              <a:t>Hoger</a:t>
            </a:r>
            <a:r>
              <a:rPr lang="de-DE" sz="1800" dirty="0">
                <a:latin typeface="Times New Roman" panose="02020603050405020304" pitchFamily="18" charset="0"/>
                <a:cs typeface="Times New Roman" panose="02020603050405020304" pitchFamily="18" charset="0"/>
              </a:rPr>
              <a:t> sind die Nachbarorte </a:t>
            </a:r>
            <a:r>
              <a:rPr lang="de-DE" sz="1800" dirty="0" err="1">
                <a:latin typeface="Times New Roman" panose="02020603050405020304" pitchFamily="18" charset="0"/>
                <a:cs typeface="Times New Roman" panose="02020603050405020304" pitchFamily="18" charset="0"/>
              </a:rPr>
              <a:t>Rissinghausen</a:t>
            </a:r>
            <a:r>
              <a:rPr lang="de-DE" sz="1800" dirty="0">
                <a:latin typeface="Times New Roman" panose="02020603050405020304" pitchFamily="18" charset="0"/>
                <a:cs typeface="Times New Roman" panose="02020603050405020304" pitchFamily="18" charset="0"/>
              </a:rPr>
              <a:t> und Höringhausen </a:t>
            </a:r>
            <a:r>
              <a:rPr lang="de-DE" sz="1800" dirty="0" smtClean="0">
                <a:latin typeface="Times New Roman" panose="02020603050405020304" pitchFamily="18" charset="0"/>
                <a:cs typeface="Times New Roman" panose="02020603050405020304" pitchFamily="18" charset="0"/>
              </a:rPr>
              <a:t>enthalten – starke Hinweise auf </a:t>
            </a:r>
            <a:r>
              <a:rPr lang="de-DE" sz="1800" dirty="0" err="1" smtClean="0">
                <a:latin typeface="Times New Roman" panose="02020603050405020304" pitchFamily="18" charset="0"/>
                <a:cs typeface="Times New Roman" panose="02020603050405020304" pitchFamily="18" charset="0"/>
              </a:rPr>
              <a:t>Rissinghausen</a:t>
            </a:r>
            <a:r>
              <a:rPr lang="de-DE" sz="1800" dirty="0" smtClean="0">
                <a:latin typeface="Times New Roman" panose="02020603050405020304" pitchFamily="18" charset="0"/>
                <a:cs typeface="Times New Roman" panose="02020603050405020304" pitchFamily="18" charset="0"/>
              </a:rPr>
              <a:t> und Höringhausen.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Er hat auf den Feldern von </a:t>
            </a:r>
            <a:r>
              <a:rPr lang="de-DE" sz="1800" dirty="0" err="1">
                <a:latin typeface="Times New Roman" panose="02020603050405020304" pitchFamily="18" charset="0"/>
                <a:cs typeface="Times New Roman" panose="02020603050405020304" pitchFamily="18" charset="0"/>
              </a:rPr>
              <a:t>Rissinghausen</a:t>
            </a:r>
            <a:r>
              <a:rPr lang="de-DE" sz="1800" dirty="0">
                <a:latin typeface="Times New Roman" panose="02020603050405020304" pitchFamily="18" charset="0"/>
                <a:cs typeface="Times New Roman" panose="02020603050405020304" pitchFamily="18" charset="0"/>
              </a:rPr>
              <a:t> Scherben aus dem 11. </a:t>
            </a:r>
            <a:r>
              <a:rPr lang="de-DE" sz="1800" dirty="0" smtClean="0">
                <a:latin typeface="Times New Roman" panose="02020603050405020304" pitchFamily="18" charset="0"/>
                <a:cs typeface="Times New Roman" panose="02020603050405020304" pitchFamily="18" charset="0"/>
              </a:rPr>
              <a:t>bis 13. Jahrhundert </a:t>
            </a:r>
            <a:r>
              <a:rPr lang="de-DE" sz="1800" dirty="0">
                <a:latin typeface="Times New Roman" panose="02020603050405020304" pitchFamily="18" charset="0"/>
                <a:cs typeface="Times New Roman" panose="02020603050405020304" pitchFamily="18" charset="0"/>
              </a:rPr>
              <a:t>gefunden</a:t>
            </a:r>
            <a:r>
              <a:rPr lang="de-DE" sz="1800" dirty="0" smtClean="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4294967295"/>
          </p:nvPr>
        </p:nvSpPr>
        <p:spPr>
          <a:xfrm>
            <a:off x="4734658" y="8475136"/>
            <a:ext cx="1424354" cy="486834"/>
          </a:xfrm>
          <a:prstGeom prst="rect">
            <a:avLst/>
          </a:prstGeom>
        </p:spPr>
        <p:txBody>
          <a:bodyPr/>
          <a:lstStyle/>
          <a:p>
            <a:pPr algn="r"/>
            <a:fld id="{54ABF894-4FB7-4249-B962-9BC146C3A11F}" type="slidenum">
              <a:rPr lang="de-DE" smtClean="0"/>
              <a:pPr algn="r"/>
              <a:t>4</a:t>
            </a:fld>
            <a:endParaRPr lang="de-DE" dirty="0"/>
          </a:p>
        </p:txBody>
      </p:sp>
      <p:sp>
        <p:nvSpPr>
          <p:cNvPr id="4" name="Rechteck 4"/>
          <p:cNvSpPr>
            <a:spLocks noChangeArrowheads="1"/>
          </p:cNvSpPr>
          <p:nvPr/>
        </p:nvSpPr>
        <p:spPr bwMode="auto">
          <a:xfrm>
            <a:off x="541421" y="2913577"/>
            <a:ext cx="5859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800" b="1" dirty="0">
                <a:latin typeface="Times New Roman" panose="02020603050405020304" pitchFamily="18" charset="0"/>
                <a:cs typeface="Times New Roman" panose="02020603050405020304" pitchFamily="18" charset="0"/>
              </a:rPr>
              <a:t>Graf </a:t>
            </a:r>
            <a:r>
              <a:rPr lang="de-DE" altLang="de-DE" sz="1800" b="1" dirty="0" err="1">
                <a:latin typeface="Times New Roman" panose="02020603050405020304" pitchFamily="18" charset="0"/>
                <a:cs typeface="Times New Roman" panose="02020603050405020304" pitchFamily="18" charset="0"/>
              </a:rPr>
              <a:t>Marcwart</a:t>
            </a:r>
            <a:r>
              <a:rPr lang="de-DE" altLang="de-DE" sz="1800" b="1" dirty="0">
                <a:latin typeface="Times New Roman" panose="02020603050405020304" pitchFamily="18" charset="0"/>
                <a:cs typeface="Times New Roman" panose="02020603050405020304" pitchFamily="18" charset="0"/>
              </a:rPr>
              <a:t>    00   Gräfin </a:t>
            </a:r>
            <a:r>
              <a:rPr lang="de-DE" altLang="de-DE" sz="1800" b="1" dirty="0" err="1">
                <a:latin typeface="Times New Roman" panose="02020603050405020304" pitchFamily="18" charset="0"/>
                <a:cs typeface="Times New Roman" panose="02020603050405020304" pitchFamily="18" charset="0"/>
              </a:rPr>
              <a:t>Ricsuit</a:t>
            </a:r>
            <a:r>
              <a:rPr lang="de-DE" altLang="de-DE" sz="1800" b="1" dirty="0">
                <a:latin typeface="Times New Roman" panose="02020603050405020304" pitchFamily="18" charset="0"/>
                <a:cs typeface="Times New Roman" panose="02020603050405020304" pitchFamily="18" charset="0"/>
              </a:rPr>
              <a:t> = </a:t>
            </a:r>
            <a:r>
              <a:rPr lang="de-DE" altLang="de-DE" sz="1800" b="1" dirty="0" err="1">
                <a:latin typeface="Times New Roman" panose="02020603050405020304" pitchFamily="18" charset="0"/>
                <a:cs typeface="Times New Roman" panose="02020603050405020304" pitchFamily="18" charset="0"/>
              </a:rPr>
              <a:t>Rissinghausen</a:t>
            </a:r>
            <a:endParaRPr lang="de-DE" altLang="de-DE" sz="1800" b="1"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474201" y="3693527"/>
            <a:ext cx="5775158" cy="646331"/>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        </a:t>
            </a:r>
            <a:r>
              <a:rPr lang="de-DE" b="1" dirty="0" smtClean="0">
                <a:latin typeface="Times New Roman" panose="02020603050405020304" pitchFamily="18" charset="0"/>
                <a:cs typeface="Times New Roman" panose="02020603050405020304" pitchFamily="18" charset="0"/>
              </a:rPr>
              <a:t>  </a:t>
            </a:r>
            <a:r>
              <a:rPr lang="de-DE" b="1" dirty="0">
                <a:latin typeface="Times New Roman" panose="02020603050405020304" pitchFamily="18" charset="0"/>
                <a:cs typeface="Times New Roman" panose="02020603050405020304" pitchFamily="18" charset="0"/>
              </a:rPr>
              <a:t>vor 875, Sohn Graf </a:t>
            </a:r>
            <a:r>
              <a:rPr lang="de-DE" b="1" dirty="0" err="1">
                <a:latin typeface="Times New Roman" panose="02020603050405020304" pitchFamily="18" charset="0"/>
                <a:cs typeface="Times New Roman" panose="02020603050405020304" pitchFamily="18" charset="0"/>
              </a:rPr>
              <a:t>Hoger</a:t>
            </a:r>
            <a:r>
              <a:rPr lang="de-DE" b="1" dirty="0">
                <a:latin typeface="Times New Roman" panose="02020603050405020304" pitchFamily="18" charset="0"/>
                <a:cs typeface="Times New Roman" panose="02020603050405020304" pitchFamily="18" charset="0"/>
              </a:rPr>
              <a:t> = </a:t>
            </a:r>
            <a:r>
              <a:rPr lang="de-DE" b="1" dirty="0" err="1" smtClean="0">
                <a:latin typeface="Times New Roman" panose="02020603050405020304" pitchFamily="18" charset="0"/>
                <a:cs typeface="Times New Roman" panose="02020603050405020304" pitchFamily="18" charset="0"/>
              </a:rPr>
              <a:t>Hogerinchusen</a:t>
            </a:r>
            <a:r>
              <a:rPr lang="de-DE" b="1" dirty="0" smtClean="0">
                <a:latin typeface="Times New Roman" panose="02020603050405020304" pitchFamily="18" charset="0"/>
                <a:cs typeface="Times New Roman" panose="02020603050405020304" pitchFamily="18" charset="0"/>
              </a:rPr>
              <a:t> =                                             Höringhausen</a:t>
            </a:r>
            <a:endParaRPr lang="de-DE" b="1"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00172" y="4750476"/>
            <a:ext cx="5323215" cy="369332"/>
          </a:xfrm>
          <a:prstGeom prst="rect">
            <a:avLst/>
          </a:prstGeom>
          <a:noFill/>
        </p:spPr>
        <p:txBody>
          <a:bodyPr wrap="square" rtlCol="0">
            <a:spAutoFit/>
          </a:bodyPr>
          <a:lstStyle/>
          <a:p>
            <a:pPr algn="ctr"/>
            <a:r>
              <a:rPr lang="de-DE" b="1" dirty="0" err="1">
                <a:latin typeface="Times New Roman" panose="02020603050405020304" pitchFamily="18" charset="0"/>
                <a:cs typeface="Times New Roman" panose="02020603050405020304" pitchFamily="18" charset="0"/>
              </a:rPr>
              <a:t>Corveyer</a:t>
            </a:r>
            <a:r>
              <a:rPr lang="de-DE" b="1" dirty="0">
                <a:latin typeface="Times New Roman" panose="02020603050405020304" pitchFamily="18" charset="0"/>
                <a:cs typeface="Times New Roman" panose="02020603050405020304" pitchFamily="18" charset="0"/>
              </a:rPr>
              <a:t> Mönch </a:t>
            </a:r>
            <a:r>
              <a:rPr lang="de-DE" b="1" dirty="0" err="1">
                <a:latin typeface="Times New Roman" panose="02020603050405020304" pitchFamily="18" charset="0"/>
                <a:cs typeface="Times New Roman" panose="02020603050405020304" pitchFamily="18" charset="0"/>
              </a:rPr>
              <a:t>Hoger</a:t>
            </a:r>
            <a:endParaRPr lang="de-DE"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51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27063" y="178903"/>
            <a:ext cx="5759450" cy="8616753"/>
          </a:xfrm>
        </p:spPr>
        <p:txBody>
          <a:bodyPr anchor="t">
            <a:noAutofit/>
          </a:bodyPr>
          <a:lstStyle/>
          <a:p>
            <a:pPr algn="l" eaLnBrk="1" hangingPunct="1"/>
            <a:r>
              <a:rPr lang="de-DE" altLang="de-DE" sz="1800" b="1" dirty="0" smtClean="0">
                <a:latin typeface="Times New Roman" panose="02020603050405020304" pitchFamily="18" charset="0"/>
                <a:cs typeface="Times New Roman" panose="02020603050405020304" pitchFamily="18" charset="0"/>
              </a:rPr>
              <a:t>Hinweise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Über die </a:t>
            </a:r>
            <a:r>
              <a:rPr lang="de-DE" altLang="de-DE" sz="1800" dirty="0" err="1" smtClean="0">
                <a:latin typeface="Times New Roman" panose="02020603050405020304" pitchFamily="18" charset="0"/>
                <a:cs typeface="Times New Roman" panose="02020603050405020304" pitchFamily="18" charset="0"/>
              </a:rPr>
              <a:t>Hüneburg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habe ich im Jahr 2007 Kontakt mit Herrn </a:t>
            </a:r>
            <a:r>
              <a:rPr lang="de-DE" altLang="de-DE" sz="1800" dirty="0" err="1" smtClean="0">
                <a:latin typeface="Times New Roman" panose="02020603050405020304" pitchFamily="18" charset="0"/>
                <a:cs typeface="Times New Roman" panose="02020603050405020304" pitchFamily="18" charset="0"/>
              </a:rPr>
              <a:t>Tönsmeyer</a:t>
            </a:r>
            <a:r>
              <a:rPr lang="de-DE" altLang="de-DE" sz="1800" dirty="0" smtClean="0">
                <a:latin typeface="Times New Roman" panose="02020603050405020304" pitchFamily="18" charset="0"/>
                <a:cs typeface="Times New Roman" panose="02020603050405020304" pitchFamily="18" charset="0"/>
              </a:rPr>
              <a:t> aus Lippstadt aufgenommen. Er teilte mir Archive und Quellen mit in denen man Unterlagen über Höringhausen finden kann und nannte mir drei Personen, die große </a:t>
            </a:r>
            <a:r>
              <a:rPr lang="de-DE" altLang="de-DE" sz="1800" dirty="0" err="1" smtClean="0">
                <a:latin typeface="Times New Roman" panose="02020603050405020304" pitchFamily="18" charset="0"/>
                <a:cs typeface="Times New Roman" panose="02020603050405020304" pitchFamily="18" charset="0"/>
              </a:rPr>
              <a:t>Kentnisse</a:t>
            </a:r>
            <a:r>
              <a:rPr lang="de-DE" altLang="de-DE" sz="1800" dirty="0" smtClean="0">
                <a:latin typeface="Times New Roman" panose="02020603050405020304" pitchFamily="18" charset="0"/>
                <a:cs typeface="Times New Roman" panose="02020603050405020304" pitchFamily="18" charset="0"/>
              </a:rPr>
              <a:t> über das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besitzen. Durch den laufenden Ausbau meiner Firma und Gründung neuer Firmen fehlte mir die Zeit</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Sehr geehrter Herr Figge!                                                                         Lippstadt 2.5.2007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Als Nachtrag zu unserem Telefonat am 30.4. 2007 übermittele ich Ihnen die Originalfassung meiner Arbeit über die </a:t>
            </a:r>
            <a:r>
              <a:rPr lang="de-DE" altLang="de-DE" sz="1800" dirty="0" err="1" smtClean="0">
                <a:latin typeface="Times New Roman" panose="02020603050405020304" pitchFamily="18" charset="0"/>
                <a:cs typeface="Times New Roman" panose="02020603050405020304" pitchFamily="18" charset="0"/>
              </a:rPr>
              <a:t>Higenburg</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Abdruck in „Mein Waldeck" wurde im Umfang gekürzt.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Dort fehlt insbesondere die auf der Seite 15 verzeichnete Episode über den Bischof Liudger von Münster und Herzog </a:t>
            </a:r>
            <a:r>
              <a:rPr lang="de-DE" altLang="de-DE" sz="1800" dirty="0" err="1" smtClean="0">
                <a:latin typeface="Times New Roman" panose="02020603050405020304" pitchFamily="18" charset="0"/>
                <a:cs typeface="Times New Roman" panose="02020603050405020304" pitchFamily="18" charset="0"/>
              </a:rPr>
              <a:t>Widukind</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Von Interesse ist hier die Erwähnung der Wüstung </a:t>
            </a:r>
            <a:r>
              <a:rPr lang="de-DE" altLang="de-DE" sz="1800" dirty="0" err="1" smtClean="0">
                <a:latin typeface="Times New Roman" panose="02020603050405020304" pitchFamily="18" charset="0"/>
                <a:cs typeface="Times New Roman" panose="02020603050405020304" pitchFamily="18" charset="0"/>
              </a:rPr>
              <a:t>Elferinghausen</a:t>
            </a:r>
            <a:r>
              <a:rPr lang="de-DE" altLang="de-DE" sz="1800" dirty="0" smtClean="0">
                <a:latin typeface="Times New Roman" panose="02020603050405020304" pitchFamily="18" charset="0"/>
                <a:cs typeface="Times New Roman" panose="02020603050405020304" pitchFamily="18" charset="0"/>
              </a:rPr>
              <a:t> nördlich von Korbach. Die Wüstung </a:t>
            </a:r>
            <a:r>
              <a:rPr lang="de-DE" altLang="de-DE" sz="1800" dirty="0" err="1" smtClean="0">
                <a:latin typeface="Times New Roman" panose="02020603050405020304" pitchFamily="18" charset="0"/>
                <a:cs typeface="Times New Roman" panose="02020603050405020304" pitchFamily="18" charset="0"/>
              </a:rPr>
              <a:t>Elferinghausen</a:t>
            </a:r>
            <a:r>
              <a:rPr lang="de-DE" altLang="de-DE" sz="1800" dirty="0" smtClean="0">
                <a:latin typeface="Times New Roman" panose="02020603050405020304" pitchFamily="18" charset="0"/>
                <a:cs typeface="Times New Roman" panose="02020603050405020304" pitchFamily="18" charset="0"/>
              </a:rPr>
              <a:t> liegt etwa 7 Kilometer </a:t>
            </a:r>
            <a:r>
              <a:rPr lang="de-DE" altLang="de-DE" sz="1800" dirty="0" err="1" smtClean="0">
                <a:latin typeface="Times New Roman" panose="02020603050405020304" pitchFamily="18" charset="0"/>
                <a:cs typeface="Times New Roman" panose="02020603050405020304" pitchFamily="18" charset="0"/>
              </a:rPr>
              <a:t>nw</a:t>
            </a:r>
            <a:r>
              <a:rPr lang="de-DE" altLang="de-DE" sz="1800" dirty="0" smtClean="0">
                <a:latin typeface="Times New Roman" panose="02020603050405020304" pitchFamily="18" charset="0"/>
                <a:cs typeface="Times New Roman" panose="02020603050405020304" pitchFamily="18" charset="0"/>
              </a:rPr>
              <a:t>. von Höringhausen (alt </a:t>
            </a:r>
            <a:r>
              <a:rPr lang="de-DE" altLang="de-DE" sz="1800" dirty="0" err="1" smtClean="0">
                <a:latin typeface="Times New Roman" panose="02020603050405020304" pitchFamily="18" charset="0"/>
                <a:cs typeface="Times New Roman" panose="02020603050405020304" pitchFamily="18" charset="0"/>
              </a:rPr>
              <a:t>Hogerinchusen</a:t>
            </a:r>
            <a:r>
              <a:rPr lang="de-DE" altLang="de-DE" sz="1800" dirty="0" smtClean="0">
                <a:latin typeface="Times New Roman" panose="02020603050405020304" pitchFamily="18" charset="0"/>
                <a:cs typeface="Times New Roman" panose="02020603050405020304" pitchFamily="18" charset="0"/>
              </a:rPr>
              <a:t>). Unmittelbarer Nachbarort von </a:t>
            </a:r>
            <a:r>
              <a:rPr lang="de-DE" altLang="de-DE" sz="1800" dirty="0" err="1" smtClean="0">
                <a:latin typeface="Times New Roman" panose="02020603050405020304" pitchFamily="18" charset="0"/>
                <a:cs typeface="Times New Roman" panose="02020603050405020304" pitchFamily="18" charset="0"/>
              </a:rPr>
              <a:t>Hogerinchusen</a:t>
            </a:r>
            <a:r>
              <a:rPr lang="de-DE" altLang="de-DE" sz="1800" dirty="0" smtClean="0">
                <a:latin typeface="Times New Roman" panose="02020603050405020304" pitchFamily="18" charset="0"/>
                <a:cs typeface="Times New Roman" panose="02020603050405020304" pitchFamily="18" charset="0"/>
              </a:rPr>
              <a:t> war das heute wüste </a:t>
            </a:r>
            <a:r>
              <a:rPr lang="de-DE" altLang="de-DE" sz="1800" dirty="0" err="1" smtClean="0">
                <a:latin typeface="Times New Roman" panose="02020603050405020304" pitchFamily="18" charset="0"/>
                <a:cs typeface="Times New Roman" panose="02020603050405020304" pitchFamily="18" charset="0"/>
              </a:rPr>
              <a:t>Ricsuitehusen</a:t>
            </a: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Rissinghausen</a:t>
            </a:r>
            <a:r>
              <a:rPr lang="de-DE" altLang="de-DE" sz="1800" dirty="0" smtClean="0">
                <a:latin typeface="Times New Roman" panose="02020603050405020304" pitchFamily="18" charset="0"/>
                <a:cs typeface="Times New Roman" panose="02020603050405020304" pitchFamily="18" charset="0"/>
              </a:rPr>
              <a:t>. (Wir sprachen darüber).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In den Namen dieser Nachbarorte sind die Personennamen </a:t>
            </a:r>
            <a:r>
              <a:rPr lang="de-DE" altLang="de-DE" sz="1800" dirty="0" err="1" smtClean="0">
                <a:latin typeface="Times New Roman" panose="02020603050405020304" pitchFamily="18" charset="0"/>
                <a:cs typeface="Times New Roman" panose="02020603050405020304" pitchFamily="18" charset="0"/>
              </a:rPr>
              <a:t>Albric</a:t>
            </a: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Alfric</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Ricsuit</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enthalten.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Dazu liefern die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Traditionen" den zugehörigen Familienverband: Großvater </a:t>
            </a:r>
            <a:r>
              <a:rPr lang="de-DE" altLang="de-DE" sz="1800" dirty="0" err="1" smtClean="0">
                <a:latin typeface="Times New Roman" panose="02020603050405020304" pitchFamily="18" charset="0"/>
                <a:cs typeface="Times New Roman" panose="02020603050405020304" pitchFamily="18" charset="0"/>
              </a:rPr>
              <a:t>Alfric</a:t>
            </a:r>
            <a:r>
              <a:rPr lang="de-DE" altLang="de-DE" sz="1800" dirty="0" smtClean="0">
                <a:latin typeface="Times New Roman" panose="02020603050405020304" pitchFamily="18" charset="0"/>
                <a:cs typeface="Times New Roman" panose="02020603050405020304" pitchFamily="18" charset="0"/>
              </a:rPr>
              <a:t>/</a:t>
            </a:r>
            <a:r>
              <a:rPr lang="de-DE" altLang="de-DE" sz="1800" dirty="0" err="1" smtClean="0">
                <a:latin typeface="Times New Roman" panose="02020603050405020304" pitchFamily="18" charset="0"/>
                <a:cs typeface="Times New Roman" panose="02020603050405020304" pitchFamily="18" charset="0"/>
              </a:rPr>
              <a:t>Abbo</a:t>
            </a:r>
            <a:r>
              <a:rPr lang="de-DE" altLang="de-DE" sz="1800" dirty="0" smtClean="0">
                <a:latin typeface="Times New Roman" panose="02020603050405020304" pitchFamily="18" charset="0"/>
                <a:cs typeface="Times New Roman" panose="02020603050405020304" pitchFamily="18" charset="0"/>
              </a:rPr>
              <a:t>, Vater </a:t>
            </a:r>
            <a:r>
              <a:rPr lang="de-DE" altLang="de-DE" sz="1800" dirty="0" err="1" smtClean="0">
                <a:latin typeface="Times New Roman" panose="02020603050405020304" pitchFamily="18" charset="0"/>
                <a:cs typeface="Times New Roman" panose="02020603050405020304" pitchFamily="18" charset="0"/>
              </a:rPr>
              <a:t>Marcwart</a:t>
            </a:r>
            <a:r>
              <a:rPr lang="de-DE" altLang="de-DE" sz="1800" dirty="0" smtClean="0">
                <a:latin typeface="Times New Roman" panose="02020603050405020304" pitchFamily="18" charset="0"/>
                <a:cs typeface="Times New Roman" panose="02020603050405020304" pitchFamily="18" charset="0"/>
              </a:rPr>
              <a:t> mit Ehefrau </a:t>
            </a:r>
            <a:r>
              <a:rPr lang="de-DE" altLang="de-DE" sz="1800" dirty="0" err="1" smtClean="0">
                <a:latin typeface="Times New Roman" panose="02020603050405020304" pitchFamily="18" charset="0"/>
                <a:cs typeface="Times New Roman" panose="02020603050405020304" pitchFamily="18" charset="0"/>
              </a:rPr>
              <a:t>Ricsuit</a:t>
            </a:r>
            <a:r>
              <a:rPr lang="de-DE" altLang="de-DE" sz="1800" dirty="0" smtClean="0">
                <a:latin typeface="Times New Roman" panose="02020603050405020304" pitchFamily="18" charset="0"/>
                <a:cs typeface="Times New Roman" panose="02020603050405020304" pitchFamily="18" charset="0"/>
              </a:rPr>
              <a:t> und Sohn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(+840). Diese "Nestbildung" von Personennamen einer Hochadelsfamilie kann nicht auf einem Zufall beruhen, sondern stellt eine wichtige Quelle der Ortsgeschichte von Höringhausen dar.</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Diese Ergebnisse lassen sich noch verdichten. </a:t>
            </a: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F013EE-E1F7-4052-9A8E-EE4377B53103}" type="slidenum">
              <a:rPr lang="de-DE" altLang="de-DE" sz="1400" smtClean="0">
                <a:latin typeface="Arial" panose="020B0604020202020204" pitchFamily="34" charset="0"/>
              </a:rPr>
              <a:pPr>
                <a:spcBef>
                  <a:spcPct val="0"/>
                </a:spcBef>
                <a:buFontTx/>
                <a:buNone/>
              </a:pPr>
              <a:t>5</a:t>
            </a:fld>
            <a:endParaRPr lang="de-DE" altLang="de-DE" sz="1400" dirty="0" smtClean="0">
              <a:latin typeface="Arial" panose="020B0604020202020204" pitchFamily="34" charset="0"/>
            </a:endParaRPr>
          </a:p>
        </p:txBody>
      </p:sp>
    </p:spTree>
    <p:extLst>
      <p:ext uri="{BB962C8B-B14F-4D97-AF65-F5344CB8AC3E}">
        <p14:creationId xmlns:p14="http://schemas.microsoft.com/office/powerpoint/2010/main" val="28923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27063" y="178904"/>
            <a:ext cx="5759450" cy="8172450"/>
          </a:xfrm>
        </p:spPr>
        <p:txBody>
          <a:bodyPr anchor="t">
            <a:noAutofit/>
          </a:bodyPr>
          <a:lstStyle/>
          <a:p>
            <a:r>
              <a:rPr lang="de-DE" altLang="de-DE" sz="1800" dirty="0" smtClean="0">
                <a:latin typeface="Times New Roman" panose="02020603050405020304" pitchFamily="18" charset="0"/>
                <a:cs typeface="Times New Roman" panose="02020603050405020304" pitchFamily="18" charset="0"/>
              </a:rPr>
              <a:t>Ich werde sie Ihnen bei dem geplanten Besuch gern noch erläutern. Vorab füge die Texte von zwei Vorträgen bei, die ich 2003 (vgl. S. 11) und 2005 (vgl. S. 7) in Adorf zu diesen Fragen gehalten habe.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Mit freundlichen Grüßen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b="1" dirty="0">
                <a:latin typeface="Times New Roman" panose="02020603050405020304" pitchFamily="18" charset="0"/>
                <a:cs typeface="Times New Roman" panose="02020603050405020304" pitchFamily="18" charset="0"/>
              </a:rPr>
              <a:t>Zur frühen Geschichte von Höringhausen</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Von Hans Dieter </a:t>
            </a:r>
            <a:r>
              <a:rPr lang="de-DE" altLang="de-DE" sz="1800" dirty="0" err="1">
                <a:latin typeface="Times New Roman" panose="02020603050405020304" pitchFamily="18" charset="0"/>
                <a:cs typeface="Times New Roman" panose="02020603050405020304" pitchFamily="18" charset="0"/>
              </a:rPr>
              <a:t>Tönsmeyer</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Lippstadt 2010</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Es ist einleuchtend: Wer eine Siedlung begründen und ihr seinen Namen geben kann, oder wer in der Lage ist, seinen Namen auf eine vorhandene Siedlung zu übertragen, ist zweifellos ein großer Herr. Wenn dann seine Erben diesen Namen aus Verehrung für den Vorfahren beibehalten und weiter tragen, ist darüber hinaus die Spur eines Herrenerbrechts zu erkennen. Personale Ortsnamen dieser Art werden bereits seit dem 9. Jahrhundert vielfach überliefert: </a:t>
            </a:r>
            <a:r>
              <a:rPr lang="de-DE" altLang="de-DE" sz="1800" dirty="0" err="1">
                <a:latin typeface="Times New Roman" panose="02020603050405020304" pitchFamily="18" charset="0"/>
                <a:cs typeface="Times New Roman" panose="02020603050405020304" pitchFamily="18" charset="0"/>
              </a:rPr>
              <a:t>Ludbert</a:t>
            </a:r>
            <a:r>
              <a:rPr lang="de-DE" altLang="de-DE" sz="1800" dirty="0">
                <a:latin typeface="Times New Roman" panose="02020603050405020304" pitchFamily="18" charset="0"/>
                <a:cs typeface="Times New Roman" panose="02020603050405020304" pitchFamily="18" charset="0"/>
              </a:rPr>
              <a:t> in </a:t>
            </a:r>
            <a:r>
              <a:rPr lang="de-DE" altLang="de-DE" sz="1800" dirty="0" err="1">
                <a:latin typeface="Times New Roman" panose="02020603050405020304" pitchFamily="18" charset="0"/>
                <a:cs typeface="Times New Roman" panose="02020603050405020304" pitchFamily="18" charset="0"/>
              </a:rPr>
              <a:t>Liudberteshus</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un</a:t>
            </a:r>
            <a:r>
              <a:rPr lang="de-DE" altLang="de-DE" sz="1800" dirty="0">
                <a:latin typeface="Times New Roman" panose="02020603050405020304" pitchFamily="18" charset="0"/>
                <a:cs typeface="Times New Roman" panose="02020603050405020304" pitchFamily="18" charset="0"/>
              </a:rPr>
              <a:t>) (TC 217), </a:t>
            </a:r>
            <a:r>
              <a:rPr lang="de-DE" altLang="de-DE" sz="1800" dirty="0" err="1">
                <a:latin typeface="Times New Roman" panose="02020603050405020304" pitchFamily="18" charset="0"/>
                <a:cs typeface="Times New Roman" panose="02020603050405020304" pitchFamily="18" charset="0"/>
              </a:rPr>
              <a:t>Markward</a:t>
            </a:r>
            <a:r>
              <a:rPr lang="de-DE" altLang="de-DE" sz="1800" dirty="0">
                <a:latin typeface="Times New Roman" panose="02020603050405020304" pitchFamily="18" charset="0"/>
                <a:cs typeface="Times New Roman" panose="02020603050405020304" pitchFamily="18" charset="0"/>
              </a:rPr>
              <a:t> in </a:t>
            </a:r>
            <a:r>
              <a:rPr lang="de-DE" altLang="de-DE" sz="1800" dirty="0" err="1">
                <a:latin typeface="Times New Roman" panose="02020603050405020304" pitchFamily="18" charset="0"/>
                <a:cs typeface="Times New Roman" panose="02020603050405020304" pitchFamily="18" charset="0"/>
              </a:rPr>
              <a:t>Mackanhusen</a:t>
            </a:r>
            <a:r>
              <a:rPr lang="de-DE" altLang="de-DE" sz="1800" dirty="0">
                <a:latin typeface="Times New Roman" panose="02020603050405020304" pitchFamily="18" charset="0"/>
                <a:cs typeface="Times New Roman" panose="02020603050405020304" pitchFamily="18" charset="0"/>
              </a:rPr>
              <a:t> (TC 261) (</a:t>
            </a:r>
            <a:r>
              <a:rPr lang="de-DE" altLang="de-DE" sz="1800" dirty="0" err="1">
                <a:latin typeface="Times New Roman" panose="02020603050405020304" pitchFamily="18" charset="0"/>
                <a:cs typeface="Times New Roman" panose="02020603050405020304" pitchFamily="18" charset="0"/>
              </a:rPr>
              <a:t>Macko</a:t>
            </a:r>
            <a:r>
              <a:rPr lang="de-DE" altLang="de-DE" sz="1800" dirty="0">
                <a:latin typeface="Times New Roman" panose="02020603050405020304" pitchFamily="18" charset="0"/>
                <a:cs typeface="Times New Roman" panose="02020603050405020304" pitchFamily="18" charset="0"/>
              </a:rPr>
              <a:t> ist eine Kurzform von Markwart), </a:t>
            </a:r>
            <a:r>
              <a:rPr lang="de-DE" altLang="de-DE" sz="1800" dirty="0" err="1">
                <a:latin typeface="Times New Roman" panose="02020603050405020304" pitchFamily="18" charset="0"/>
                <a:cs typeface="Times New Roman" panose="02020603050405020304" pitchFamily="18" charset="0"/>
              </a:rPr>
              <a:t>Hiddi</a:t>
            </a:r>
            <a:r>
              <a:rPr lang="de-DE" altLang="de-DE" sz="1800" dirty="0">
                <a:latin typeface="Times New Roman" panose="02020603050405020304" pitchFamily="18" charset="0"/>
                <a:cs typeface="Times New Roman" panose="02020603050405020304" pitchFamily="18" charset="0"/>
              </a:rPr>
              <a:t> in </a:t>
            </a:r>
            <a:r>
              <a:rPr lang="de-DE" altLang="de-DE" sz="1800" dirty="0" err="1">
                <a:latin typeface="Times New Roman" panose="02020603050405020304" pitchFamily="18" charset="0"/>
                <a:cs typeface="Times New Roman" panose="02020603050405020304" pitchFamily="18" charset="0"/>
              </a:rPr>
              <a:t>Hiddikestorpe</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Hiddikesdorf</a:t>
            </a:r>
            <a:r>
              <a:rPr lang="de-DE" altLang="de-DE" sz="1800" dirty="0">
                <a:latin typeface="Times New Roman" panose="02020603050405020304" pitchFamily="18" charset="0"/>
                <a:cs typeface="Times New Roman" panose="02020603050405020304" pitchFamily="18" charset="0"/>
              </a:rPr>
              <a:t>, hier mit dem Grundwort -dorf) (TC 389) und </a:t>
            </a:r>
            <a:r>
              <a:rPr lang="de-DE" altLang="de-DE" sz="1800" dirty="0" err="1">
                <a:latin typeface="Times New Roman" panose="02020603050405020304" pitchFamily="18" charset="0"/>
                <a:cs typeface="Times New Roman" panose="02020603050405020304" pitchFamily="18" charset="0"/>
              </a:rPr>
              <a:t>Reynholdus</a:t>
            </a:r>
            <a:r>
              <a:rPr lang="de-DE" altLang="de-DE" sz="1800" dirty="0">
                <a:latin typeface="Times New Roman" panose="02020603050405020304" pitchFamily="18" charset="0"/>
                <a:cs typeface="Times New Roman" panose="02020603050405020304" pitchFamily="18" charset="0"/>
              </a:rPr>
              <a:t> in </a:t>
            </a:r>
            <a:r>
              <a:rPr lang="de-DE" altLang="de-DE" sz="1800" dirty="0" err="1">
                <a:latin typeface="Times New Roman" panose="02020603050405020304" pitchFamily="18" charset="0"/>
                <a:cs typeface="Times New Roman" panose="02020603050405020304" pitchFamily="18" charset="0"/>
              </a:rPr>
              <a:t>Reynholdeshus</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un</a:t>
            </a:r>
            <a:r>
              <a:rPr lang="de-DE" altLang="de-DE" sz="1800" dirty="0">
                <a:latin typeface="Times New Roman" panose="02020603050405020304" pitchFamily="18" charset="0"/>
                <a:cs typeface="Times New Roman" panose="02020603050405020304" pitchFamily="18" charset="0"/>
              </a:rPr>
              <a:t>) (TC 404). Diese „großen Herren", Herren über Land und Leute, bezeichnen sich selbst als „</a:t>
            </a:r>
            <a:r>
              <a:rPr lang="de-DE" altLang="de-DE" sz="1800" dirty="0" err="1">
                <a:latin typeface="Times New Roman" panose="02020603050405020304" pitchFamily="18" charset="0"/>
                <a:cs typeface="Times New Roman" panose="02020603050405020304" pitchFamily="18" charset="0"/>
              </a:rPr>
              <a:t>nobiles</a:t>
            </a:r>
            <a:r>
              <a:rPr lang="de-DE" altLang="de-DE" sz="1800" dirty="0">
                <a:latin typeface="Times New Roman" panose="02020603050405020304" pitchFamily="18" charset="0"/>
                <a:cs typeface="Times New Roman" panose="02020603050405020304" pitchFamily="18" charset="0"/>
              </a:rPr>
              <a:t>", als edle Herren, als (Hoch-)Adelige. Ihre frühen Spuren finden die Archäologen als „Bodenurkunden" in aufwändig gestalteten „Adelsgräbern" vor</a:t>
            </a:r>
            <a:r>
              <a:rPr lang="de-DE" altLang="de-DE" sz="1800" dirty="0" smtClean="0">
                <a:latin typeface="Times New Roman" panose="02020603050405020304" pitchFamily="18" charset="0"/>
                <a:cs typeface="Times New Roman" panose="02020603050405020304" pitchFamily="18" charset="0"/>
              </a:rPr>
              <a:t>.</a:t>
            </a:r>
            <a:r>
              <a:rPr lang="de-DE" altLang="de-DE" sz="1800" dirty="0">
                <a:latin typeface="Times New Roman" panose="02020603050405020304" pitchFamily="18" charset="0"/>
                <a:cs typeface="Times New Roman" panose="02020603050405020304" pitchFamily="18" charset="0"/>
              </a:rPr>
              <a:t> Dieser „Namenvariation" ist insbesondere im Hochadel die „Nachbenennung" an die Seite zu stellen. </a:t>
            </a:r>
            <a:endParaRPr lang="de-DE" altLang="de-DE" sz="1800" dirty="0" smtClean="0">
              <a:latin typeface="Times New Roman" panose="02020603050405020304" pitchFamily="18" charset="0"/>
              <a:cs typeface="Times New Roman" panose="02020603050405020304" pitchFamily="18" charset="0"/>
            </a:endParaRP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F013EE-E1F7-4052-9A8E-EE4377B53103}" type="slidenum">
              <a:rPr lang="de-DE" altLang="de-DE" sz="1400" smtClean="0">
                <a:latin typeface="Arial" panose="020B0604020202020204" pitchFamily="34" charset="0"/>
              </a:rPr>
              <a:pPr>
                <a:spcBef>
                  <a:spcPct val="0"/>
                </a:spcBef>
                <a:buFontTx/>
                <a:buNone/>
              </a:pPr>
              <a:t>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884702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549275" y="218661"/>
            <a:ext cx="5759450" cy="8478078"/>
          </a:xfrm>
        </p:spPr>
        <p:txBody>
          <a:bodyPr anchor="t">
            <a:noAutofit/>
          </a:bodyPr>
          <a:lstStyle/>
          <a:p>
            <a:r>
              <a:rPr lang="de-DE" altLang="de-DE" sz="1800" dirty="0" smtClean="0">
                <a:latin typeface="Times New Roman" panose="02020603050405020304" pitchFamily="18" charset="0"/>
                <a:cs typeface="Times New Roman" panose="02020603050405020304" pitchFamily="18" charset="0"/>
              </a:rPr>
              <a:t>Es fällt auf,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im nordwestlichen Waldeck ein großer Teil der Siedlungsnamen mit dem Grundwort -hausen (oder -</a:t>
            </a:r>
            <a:r>
              <a:rPr lang="de-DE" altLang="de-DE" sz="1800" dirty="0" err="1" smtClean="0">
                <a:latin typeface="Times New Roman" panose="02020603050405020304" pitchFamily="18" charset="0"/>
                <a:cs typeface="Times New Roman" panose="02020603050405020304" pitchFamily="18" charset="0"/>
              </a:rPr>
              <a:t>inghausen</a:t>
            </a:r>
            <a:r>
              <a:rPr lang="de-DE" altLang="de-DE" sz="1800" dirty="0" smtClean="0">
                <a:latin typeface="Times New Roman" panose="02020603050405020304" pitchFamily="18" charset="0"/>
                <a:cs typeface="Times New Roman" panose="02020603050405020304" pitchFamily="18" charset="0"/>
              </a:rPr>
              <a:t>) gebildet worden ist. Zur Gruppe dieser Ortsnamen gehört auch Höringhausen, dessen älteste überlieferte Form </a:t>
            </a:r>
            <a:r>
              <a:rPr lang="de-DE" altLang="de-DE" sz="1800" dirty="0" err="1" smtClean="0">
                <a:latin typeface="Times New Roman" panose="02020603050405020304" pitchFamily="18" charset="0"/>
                <a:cs typeface="Times New Roman" panose="02020603050405020304" pitchFamily="18" charset="0"/>
              </a:rPr>
              <a:t>Hogerinchusen</a:t>
            </a:r>
            <a:r>
              <a:rPr lang="de-DE" altLang="de-DE" sz="1800" dirty="0" smtClean="0">
                <a:latin typeface="Times New Roman" panose="02020603050405020304" pitchFamily="18" charset="0"/>
                <a:cs typeface="Times New Roman" panose="02020603050405020304" pitchFamily="18" charset="0"/>
              </a:rPr>
              <a:t> (1263) (</a:t>
            </a:r>
            <a:r>
              <a:rPr lang="de-DE" altLang="de-DE" sz="1800" dirty="0" err="1" smtClean="0">
                <a:latin typeface="Times New Roman" panose="02020603050405020304" pitchFamily="18" charset="0"/>
                <a:cs typeface="Times New Roman" panose="02020603050405020304" pitchFamily="18" charset="0"/>
              </a:rPr>
              <a:t>WestfUB</a:t>
            </a:r>
            <a:r>
              <a:rPr lang="de-DE" altLang="de-DE" sz="1800" dirty="0" smtClean="0">
                <a:latin typeface="Times New Roman" panose="02020603050405020304" pitchFamily="18" charset="0"/>
                <a:cs typeface="Times New Roman" panose="02020603050405020304" pitchFamily="18" charset="0"/>
              </a:rPr>
              <a:t> 4, 933) lautet. Hier ist unschwer der altsächsische Personenname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zu erkennen, der um 826 oder bald danach erstmals bezeugt wird (TC 21). Zur gleichen Zeit wird auch bereits der Ortsname </a:t>
            </a:r>
            <a:r>
              <a:rPr lang="de-DE" altLang="de-DE" sz="1800" dirty="0" err="1" smtClean="0">
                <a:latin typeface="Times New Roman" panose="02020603050405020304" pitchFamily="18" charset="0"/>
                <a:cs typeface="Times New Roman" panose="02020603050405020304" pitchFamily="18" charset="0"/>
              </a:rPr>
              <a:t>Hagereshem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Hogeresheim</a:t>
            </a:r>
            <a:r>
              <a:rPr lang="de-DE" altLang="de-DE" sz="1800" dirty="0" smtClean="0">
                <a:latin typeface="Times New Roman" panose="02020603050405020304" pitchFamily="18" charset="0"/>
                <a:cs typeface="Times New Roman" panose="02020603050405020304" pitchFamily="18" charset="0"/>
              </a:rPr>
              <a:t>, hier mit dem Grundwort -heim, heute </a:t>
            </a:r>
            <a:r>
              <a:rPr lang="de-DE" altLang="de-DE" sz="1800" dirty="0" err="1" smtClean="0">
                <a:latin typeface="Times New Roman" panose="02020603050405020304" pitchFamily="18" charset="0"/>
                <a:cs typeface="Times New Roman" panose="02020603050405020304" pitchFamily="18" charset="0"/>
              </a:rPr>
              <a:t>Heyersum</a:t>
            </a:r>
            <a:r>
              <a:rPr lang="de-DE" altLang="de-DE" sz="1800" dirty="0" smtClean="0">
                <a:latin typeface="Times New Roman" panose="02020603050405020304" pitchFamily="18" charset="0"/>
                <a:cs typeface="Times New Roman" panose="02020603050405020304" pitchFamily="18" charset="0"/>
              </a:rPr>
              <a:t>, Kreis Hildesheim) überliefert (TC 41). Es ist nun zu untersuchen, ob sich dieser Personenname einer Sippe des altsächsischen Adels oder Hochadels zuordnen und damit näherungsweise datieren </a:t>
            </a:r>
            <a:r>
              <a:rPr lang="de-DE" altLang="de-DE" sz="1800" dirty="0" err="1" smtClean="0">
                <a:latin typeface="Times New Roman" panose="02020603050405020304" pitchFamily="18" charset="0"/>
                <a:cs typeface="Times New Roman" panose="02020603050405020304" pitchFamily="18" charset="0"/>
              </a:rPr>
              <a:t>läßt</a:t>
            </a:r>
            <a:r>
              <a:rPr lang="de-DE" altLang="de-DE" sz="1800" dirty="0" smtClean="0">
                <a:latin typeface="Times New Roman" panose="02020603050405020304" pitchFamily="18" charset="0"/>
                <a:cs typeface="Times New Roman" panose="02020603050405020304" pitchFamily="18" charset="0"/>
              </a:rPr>
              <a:t>. Wenn dies gelingt, ist auch ein Hinweis auf das Alter von Höringhausen, zumindest aber seines Ortsnamens, gewonnen. Das tatsächliche Alter kann dann durchaus noch weiter zurückreichen. Die methodischen Grundlagen für diese Untersuchung sind von Sabine Krüger und Reinhard </a:t>
            </a:r>
            <a:r>
              <a:rPr lang="de-DE" altLang="de-DE" sz="1800" dirty="0" err="1" smtClean="0">
                <a:latin typeface="Times New Roman" panose="02020603050405020304" pitchFamily="18" charset="0"/>
                <a:cs typeface="Times New Roman" panose="02020603050405020304" pitchFamily="18" charset="0"/>
              </a:rPr>
              <a:t>Wenskus</a:t>
            </a:r>
            <a:r>
              <a:rPr lang="de-DE" altLang="de-DE" sz="1800" dirty="0" smtClean="0">
                <a:latin typeface="Times New Roman" panose="02020603050405020304" pitchFamily="18" charset="0"/>
                <a:cs typeface="Times New Roman" panose="02020603050405020304" pitchFamily="18" charset="0"/>
              </a:rPr>
              <a:t> gelegt worden. </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Es wird dort deutlich, </a:t>
            </a:r>
            <a:r>
              <a:rPr lang="de-DE" altLang="de-DE" sz="1800" dirty="0" err="1">
                <a:latin typeface="Times New Roman" panose="02020603050405020304" pitchFamily="18" charset="0"/>
                <a:cs typeface="Times New Roman" panose="02020603050405020304" pitchFamily="18" charset="0"/>
              </a:rPr>
              <a:t>daß</a:t>
            </a:r>
            <a:r>
              <a:rPr lang="de-DE" altLang="de-DE" sz="1800" dirty="0">
                <a:latin typeface="Times New Roman" panose="02020603050405020304" pitchFamily="18" charset="0"/>
                <a:cs typeface="Times New Roman" panose="02020603050405020304" pitchFamily="18" charset="0"/>
              </a:rPr>
              <a:t> die adelige Namengebung festen Regeln unterworfen war. In Altsachsen (wie in Bayern) bestand danach die Neigung, zweigliedrige Namen zu verwenden und die Zugehörigkeit zu einer Sippe durch Beibehaltung des Zweitgliedes in den Vollnamen auszudrücken, z. B. in der Form Redman (Vater), </a:t>
            </a:r>
            <a:r>
              <a:rPr lang="de-DE" altLang="de-DE" sz="1800" dirty="0" err="1">
                <a:latin typeface="Times New Roman" panose="02020603050405020304" pitchFamily="18" charset="0"/>
                <a:cs typeface="Times New Roman" panose="02020603050405020304" pitchFamily="18" charset="0"/>
              </a:rPr>
              <a:t>Heriman</a:t>
            </a:r>
            <a:r>
              <a:rPr lang="de-DE" altLang="de-DE" sz="1800" dirty="0">
                <a:latin typeface="Times New Roman" panose="02020603050405020304" pitchFamily="18" charset="0"/>
                <a:cs typeface="Times New Roman" panose="02020603050405020304" pitchFamily="18" charset="0"/>
              </a:rPr>
              <a:t> (Sohn) und </a:t>
            </a:r>
            <a:r>
              <a:rPr lang="de-DE" altLang="de-DE" sz="1800" dirty="0" err="1">
                <a:latin typeface="Times New Roman" panose="02020603050405020304" pitchFamily="18" charset="0"/>
                <a:cs typeface="Times New Roman" panose="02020603050405020304" pitchFamily="18" charset="0"/>
              </a:rPr>
              <a:t>Waldman</a:t>
            </a:r>
            <a:r>
              <a:rPr lang="de-DE" altLang="de-DE" sz="1800" dirty="0">
                <a:latin typeface="Times New Roman" panose="02020603050405020304" pitchFamily="18" charset="0"/>
                <a:cs typeface="Times New Roman" panose="02020603050405020304" pitchFamily="18" charset="0"/>
              </a:rPr>
              <a:t> (erster Urkundenzeuge</a:t>
            </a:r>
            <a:r>
              <a:rPr lang="de-DE" altLang="de-DE" sz="1800" dirty="0" smtClean="0">
                <a:latin typeface="Times New Roman" panose="02020603050405020304" pitchFamily="18" charset="0"/>
                <a:cs typeface="Times New Roman" panose="02020603050405020304" pitchFamily="18" charset="0"/>
              </a:rPr>
              <a:t>). </a:t>
            </a:r>
            <a:r>
              <a:rPr lang="de-DE" altLang="de-DE" sz="1800" dirty="0">
                <a:latin typeface="Times New Roman" panose="02020603050405020304" pitchFamily="18" charset="0"/>
                <a:cs typeface="Times New Roman" panose="02020603050405020304" pitchFamily="18" charset="0"/>
              </a:rPr>
              <a:t>Die Kinder erhielten dann den Namen ihres Vaters, ihres Großvaters oder eines berühmten Vorfahren. Für diese „Zeit der </a:t>
            </a:r>
            <a:r>
              <a:rPr lang="de-DE" altLang="de-DE" sz="1800" dirty="0" err="1">
                <a:latin typeface="Times New Roman" panose="02020603050405020304" pitchFamily="18" charset="0"/>
                <a:cs typeface="Times New Roman" panose="02020603050405020304" pitchFamily="18" charset="0"/>
              </a:rPr>
              <a:t>Einnamigkeit</a:t>
            </a:r>
            <a:r>
              <a:rPr lang="de-DE" altLang="de-DE" sz="1800" dirty="0">
                <a:latin typeface="Times New Roman" panose="02020603050405020304" pitchFamily="18" charset="0"/>
                <a:cs typeface="Times New Roman" panose="02020603050405020304" pitchFamily="18" charset="0"/>
              </a:rPr>
              <a:t>" ist das Problem zu bewältigen, </a:t>
            </a:r>
            <a:r>
              <a:rPr lang="de-DE" altLang="de-DE" sz="1800" dirty="0" err="1">
                <a:latin typeface="Times New Roman" panose="02020603050405020304" pitchFamily="18" charset="0"/>
                <a:cs typeface="Times New Roman" panose="02020603050405020304" pitchFamily="18" charset="0"/>
              </a:rPr>
              <a:t>daß</a:t>
            </a:r>
            <a:r>
              <a:rPr lang="de-DE" altLang="de-DE" sz="1800" dirty="0">
                <a:latin typeface="Times New Roman" panose="02020603050405020304" pitchFamily="18" charset="0"/>
                <a:cs typeface="Times New Roman" panose="02020603050405020304" pitchFamily="18" charset="0"/>
              </a:rPr>
              <a:t> im Frühmittelalter die in späterer Zeit (im 11. Jahrhundert) aufkommenden Herkunftsbezeichnungen (Beispiel: Grafen von </a:t>
            </a:r>
            <a:r>
              <a:rPr lang="de-DE" altLang="de-DE" sz="1800" dirty="0" err="1">
                <a:latin typeface="Times New Roman" panose="02020603050405020304" pitchFamily="18" charset="0"/>
                <a:cs typeface="Times New Roman" panose="02020603050405020304" pitchFamily="18" charset="0"/>
              </a:rPr>
              <a:t>Schwalenberg</a:t>
            </a:r>
            <a:r>
              <a:rPr lang="de-DE" altLang="de-DE" sz="1800" dirty="0">
                <a:latin typeface="Times New Roman" panose="02020603050405020304" pitchFamily="18" charset="0"/>
                <a:cs typeface="Times New Roman" panose="02020603050405020304" pitchFamily="18" charset="0"/>
              </a:rPr>
              <a:t>, Edelherren von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Edelherren zur Lippe) noch nicht üblich waren</a:t>
            </a:r>
            <a:r>
              <a:rPr lang="de-DE" altLang="de-DE" sz="1800" dirty="0" smtClean="0">
                <a:latin typeface="Times New Roman" panose="02020603050405020304" pitchFamily="18" charset="0"/>
                <a:cs typeface="Times New Roman" panose="02020603050405020304" pitchFamily="18" charset="0"/>
              </a:rPr>
              <a:t>.</a:t>
            </a:r>
            <a:r>
              <a:rPr lang="de-DE" altLang="de-DE" sz="1800" dirty="0">
                <a:latin typeface="Times New Roman" panose="02020603050405020304" pitchFamily="18" charset="0"/>
                <a:cs typeface="Times New Roman" panose="02020603050405020304" pitchFamily="18" charset="0"/>
              </a:rPr>
              <a:t> </a:t>
            </a:r>
            <a:endParaRPr lang="de-DE" altLang="de-DE" sz="1800" dirty="0" smtClean="0">
              <a:latin typeface="Times New Roman" panose="02020603050405020304" pitchFamily="18" charset="0"/>
              <a:cs typeface="Times New Roman" panose="02020603050405020304" pitchFamily="18" charset="0"/>
            </a:endParaRPr>
          </a:p>
        </p:txBody>
      </p:sp>
      <p:sp>
        <p:nvSpPr>
          <p:cNvPr id="921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4773FA6-6514-4B11-9420-0987498E5187}" type="slidenum">
              <a:rPr lang="de-DE" altLang="de-DE" sz="1400" smtClean="0">
                <a:latin typeface="Arial" panose="020B0604020202020204" pitchFamily="34" charset="0"/>
              </a:rPr>
              <a:pPr>
                <a:spcBef>
                  <a:spcPct val="0"/>
                </a:spcBef>
                <a:buFontTx/>
                <a:buNone/>
              </a:pPr>
              <a:t>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69503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27671" y="228601"/>
            <a:ext cx="5858841" cy="8656982"/>
          </a:xfrm>
        </p:spPr>
        <p:txBody>
          <a:bodyPr anchor="t">
            <a:noAutofit/>
          </a:bodyPr>
          <a:lstStyle/>
          <a:p>
            <a:r>
              <a:rPr lang="de-DE" altLang="de-DE" sz="1800" dirty="0" smtClean="0">
                <a:latin typeface="Times New Roman" panose="02020603050405020304" pitchFamily="18" charset="0"/>
                <a:cs typeface="Times New Roman" panose="02020603050405020304" pitchFamily="18" charset="0"/>
              </a:rPr>
              <a:t>Die </a:t>
            </a:r>
            <a:r>
              <a:rPr lang="de-DE" altLang="de-DE" sz="1800" dirty="0">
                <a:latin typeface="Times New Roman" panose="02020603050405020304" pitchFamily="18" charset="0"/>
                <a:cs typeface="Times New Roman" panose="02020603050405020304" pitchFamily="18" charset="0"/>
              </a:rPr>
              <a:t>Kinder erhielten dann den Namen ihres Vaters, ihres Großvaters oder eines berühmten Vorfahren. Für diese „Zeit der </a:t>
            </a:r>
            <a:r>
              <a:rPr lang="de-DE" altLang="de-DE" sz="1800" dirty="0" err="1">
                <a:latin typeface="Times New Roman" panose="02020603050405020304" pitchFamily="18" charset="0"/>
                <a:cs typeface="Times New Roman" panose="02020603050405020304" pitchFamily="18" charset="0"/>
              </a:rPr>
              <a:t>Einnamigkeit</a:t>
            </a:r>
            <a:r>
              <a:rPr lang="de-DE" altLang="de-DE" sz="1800" dirty="0">
                <a:latin typeface="Times New Roman" panose="02020603050405020304" pitchFamily="18" charset="0"/>
                <a:cs typeface="Times New Roman" panose="02020603050405020304" pitchFamily="18" charset="0"/>
              </a:rPr>
              <a:t>" ist das Problem zu bewältigen, </a:t>
            </a:r>
            <a:r>
              <a:rPr lang="de-DE" altLang="de-DE" sz="1800" dirty="0" err="1">
                <a:latin typeface="Times New Roman" panose="02020603050405020304" pitchFamily="18" charset="0"/>
                <a:cs typeface="Times New Roman" panose="02020603050405020304" pitchFamily="18" charset="0"/>
              </a:rPr>
              <a:t>daß</a:t>
            </a:r>
            <a:r>
              <a:rPr lang="de-DE" altLang="de-DE" sz="1800" dirty="0">
                <a:latin typeface="Times New Roman" panose="02020603050405020304" pitchFamily="18" charset="0"/>
                <a:cs typeface="Times New Roman" panose="02020603050405020304" pitchFamily="18" charset="0"/>
              </a:rPr>
              <a:t> im Frühmittelalter die in späterer Zeit (im 11. Jahrhundert) aufkommenden Herkunftsbezeichnungen (Beispiel: Grafen von </a:t>
            </a:r>
            <a:r>
              <a:rPr lang="de-DE" altLang="de-DE" sz="1800" dirty="0" err="1">
                <a:latin typeface="Times New Roman" panose="02020603050405020304" pitchFamily="18" charset="0"/>
                <a:cs typeface="Times New Roman" panose="02020603050405020304" pitchFamily="18" charset="0"/>
              </a:rPr>
              <a:t>Schwalenberg</a:t>
            </a:r>
            <a:r>
              <a:rPr lang="de-DE" altLang="de-DE" sz="1800" dirty="0">
                <a:latin typeface="Times New Roman" panose="02020603050405020304" pitchFamily="18" charset="0"/>
                <a:cs typeface="Times New Roman" panose="02020603050405020304" pitchFamily="18" charset="0"/>
              </a:rPr>
              <a:t>, Edelherren von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Edelherren zur Lippe) noch nicht üblich waren.</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Im </a:t>
            </a:r>
            <a:r>
              <a:rPr lang="de-DE" altLang="de-DE" sz="1800" dirty="0" smtClean="0">
                <a:latin typeface="Times New Roman" panose="02020603050405020304" pitchFamily="18" charset="0"/>
                <a:cs typeface="Times New Roman" panose="02020603050405020304" pitchFamily="18" charset="0"/>
              </a:rPr>
              <a:t>Vergleich zu Bayern fehlen in Altsachsen Urkunden aus dem 8. Jahrhundert weitgehend. Erst nach der Gründung der Abtei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an der Weser im Jahre 822 setzt hier die Schriftlichkeit ein, und die nun beginnenden Schenkungen des Adels wurden in den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Traditionen" aufgezeichnet. In diesen Schenkungsnotizen oder -Urkunden werden im Idealfall der Name des Schenkers, der Schenkungsinhalt und -ort sowie die bei der Schenkung anwesenden Zeugen genannt. Als Zeugen können sowohl erbberechtigte Verwandte wie auch örtliche Besitz- und Siedlungsnachbarn auftreten. Die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Traditionen, die auch Schenkungen im Raum des seit 824 </a:t>
            </a:r>
            <a:r>
              <a:rPr lang="de-DE" altLang="de-DE" sz="1800" dirty="0" err="1" smtClean="0">
                <a:latin typeface="Times New Roman" panose="02020603050405020304" pitchFamily="18" charset="0"/>
                <a:cs typeface="Times New Roman" panose="02020603050405020304" pitchFamily="18" charset="0"/>
              </a:rPr>
              <a:t>corveyischen</a:t>
            </a:r>
            <a:r>
              <a:rPr lang="de-DE" altLang="de-DE" sz="1800" dirty="0" smtClean="0">
                <a:latin typeface="Times New Roman" panose="02020603050405020304" pitchFamily="18" charset="0"/>
                <a:cs typeface="Times New Roman" panose="02020603050405020304" pitchFamily="18" charset="0"/>
              </a:rPr>
              <a:t> Klosters in der </a:t>
            </a:r>
            <a:r>
              <a:rPr lang="de-DE" altLang="de-DE" sz="1800" dirty="0" err="1" smtClean="0">
                <a:latin typeface="Times New Roman" panose="02020603050405020304" pitchFamily="18" charset="0"/>
                <a:cs typeface="Times New Roman" panose="02020603050405020304" pitchFamily="18" charset="0"/>
              </a:rPr>
              <a:t>Eresburg</a:t>
            </a:r>
            <a:r>
              <a:rPr lang="de-DE" altLang="de-DE" sz="1800" dirty="0" smtClean="0">
                <a:latin typeface="Times New Roman" panose="02020603050405020304" pitchFamily="18" charset="0"/>
                <a:cs typeface="Times New Roman" panose="02020603050405020304" pitchFamily="18" charset="0"/>
              </a:rPr>
              <a:t> (Obermarsberg) enthalten, überliefern ein reichhaltiges personen- und besitzgeschichtliches Material. Zu den frühen Besitzübertragungen an das Weserkloster gehört die Schenkung eines </a:t>
            </a:r>
            <a:r>
              <a:rPr lang="de-DE" altLang="de-DE" sz="1800" dirty="0" err="1" smtClean="0">
                <a:latin typeface="Times New Roman" panose="02020603050405020304" pitchFamily="18" charset="0"/>
                <a:cs typeface="Times New Roman" panose="02020603050405020304" pitchFamily="18" charset="0"/>
              </a:rPr>
              <a:t>Marcbodo</a:t>
            </a:r>
            <a:r>
              <a:rPr lang="de-DE" altLang="de-DE" sz="1800" dirty="0" smtClean="0">
                <a:latin typeface="Times New Roman" panose="02020603050405020304" pitchFamily="18" charset="0"/>
                <a:cs typeface="Times New Roman" panose="02020603050405020304" pitchFamily="18" charset="0"/>
              </a:rPr>
              <a:t>, in der er vier Hofstellen für das Seelenheil des verstorbenen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seines Vaters </a:t>
            </a:r>
            <a:r>
              <a:rPr lang="de-DE" altLang="de-DE" sz="1800" dirty="0" err="1" smtClean="0">
                <a:latin typeface="Times New Roman" panose="02020603050405020304" pitchFamily="18" charset="0"/>
                <a:cs typeface="Times New Roman" panose="02020603050405020304" pitchFamily="18" charset="0"/>
              </a:rPr>
              <a:t>Marcwart</a:t>
            </a:r>
            <a:r>
              <a:rPr lang="de-DE" altLang="de-DE" sz="1800" dirty="0" smtClean="0">
                <a:latin typeface="Times New Roman" panose="02020603050405020304" pitchFamily="18" charset="0"/>
                <a:cs typeface="Times New Roman" panose="02020603050405020304" pitchFamily="18" charset="0"/>
              </a:rPr>
              <a:t> und seiner Mutter </a:t>
            </a:r>
            <a:r>
              <a:rPr lang="de-DE" altLang="de-DE" sz="1800" dirty="0" err="1" smtClean="0">
                <a:latin typeface="Times New Roman" panose="02020603050405020304" pitchFamily="18" charset="0"/>
                <a:cs typeface="Times New Roman" panose="02020603050405020304" pitchFamily="18" charset="0"/>
              </a:rPr>
              <a:t>Ricsuit</a:t>
            </a:r>
            <a:r>
              <a:rPr lang="de-DE" altLang="de-DE" sz="1800" dirty="0" smtClean="0">
                <a:latin typeface="Times New Roman" panose="02020603050405020304" pitchFamily="18" charset="0"/>
                <a:cs typeface="Times New Roman" panose="02020603050405020304" pitchFamily="18" charset="0"/>
              </a:rPr>
              <a:t> übergibt (TC117). Mit Markwart, seiner Frau </a:t>
            </a:r>
            <a:r>
              <a:rPr lang="de-DE" altLang="de-DE" sz="1800" dirty="0" err="1" smtClean="0">
                <a:latin typeface="Times New Roman" panose="02020603050405020304" pitchFamily="18" charset="0"/>
                <a:cs typeface="Times New Roman" panose="02020603050405020304" pitchFamily="18" charset="0"/>
              </a:rPr>
              <a:t>Richswith</a:t>
            </a:r>
            <a:r>
              <a:rPr lang="de-DE" altLang="de-DE" sz="1800" dirty="0" smtClean="0">
                <a:latin typeface="Times New Roman" panose="02020603050405020304" pitchFamily="18" charset="0"/>
                <a:cs typeface="Times New Roman" panose="02020603050405020304" pitchFamily="18" charset="0"/>
              </a:rPr>
              <a:t> und dem Sohn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ist die Kernfamilie einer bedeutenden Hochadelssippe erschlossen worden, die im Raum des heutigen Waldeck und darüber hinaus umfangreiches </a:t>
            </a:r>
            <a:r>
              <a:rPr lang="de-DE" altLang="de-DE" sz="1800" dirty="0" err="1" smtClean="0">
                <a:latin typeface="Times New Roman" panose="02020603050405020304" pitchFamily="18" charset="0"/>
                <a:cs typeface="Times New Roman" panose="02020603050405020304" pitchFamily="18" charset="0"/>
              </a:rPr>
              <a:t>Eigengut</a:t>
            </a:r>
            <a:r>
              <a:rPr lang="de-DE" altLang="de-DE" sz="1800" dirty="0" smtClean="0">
                <a:latin typeface="Times New Roman" panose="02020603050405020304" pitchFamily="18" charset="0"/>
                <a:cs typeface="Times New Roman" panose="02020603050405020304" pitchFamily="18" charset="0"/>
              </a:rPr>
              <a:t> besaß.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024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A8AFBBF-C4B7-4CEB-828C-8F2A646BB572}" type="slidenum">
              <a:rPr lang="de-DE" altLang="de-DE" sz="1400" smtClean="0">
                <a:latin typeface="Arial" panose="020B0604020202020204" pitchFamily="34" charset="0"/>
              </a:rPr>
              <a:pPr>
                <a:spcBef>
                  <a:spcPct val="0"/>
                </a:spcBef>
                <a:buFontTx/>
                <a:buNone/>
              </a:pPr>
              <a:t>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55282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49275" y="198783"/>
            <a:ext cx="5759450" cy="7902230"/>
          </a:xfrm>
        </p:spPr>
        <p:txBody>
          <a:bodyPr anchor="t">
            <a:noAutofit/>
          </a:bodyPr>
          <a:lstStyle/>
          <a:p>
            <a:pPr algn="l"/>
            <a:r>
              <a:rPr lang="de-DE" altLang="de-DE" sz="1800" dirty="0" smtClean="0">
                <a:latin typeface="Times New Roman" panose="02020603050405020304" pitchFamily="18" charset="0"/>
                <a:cs typeface="Times New Roman" panose="02020603050405020304" pitchFamily="18" charset="0"/>
              </a:rPr>
              <a:t>Einen ihrer Besitzschwerpunkte bilden </a:t>
            </a:r>
            <a:r>
              <a:rPr lang="de-DE" altLang="de-DE" sz="1800" dirty="0" err="1" smtClean="0">
                <a:latin typeface="Times New Roman" panose="02020603050405020304" pitchFamily="18" charset="0"/>
                <a:cs typeface="Times New Roman" panose="02020603050405020304" pitchFamily="18" charset="0"/>
              </a:rPr>
              <a:t>Hogerinchusen</a:t>
            </a:r>
            <a:r>
              <a:rPr lang="de-DE" altLang="de-DE" sz="1800" dirty="0" smtClean="0">
                <a:latin typeface="Times New Roman" panose="02020603050405020304" pitchFamily="18" charset="0"/>
                <a:cs typeface="Times New Roman" panose="02020603050405020304" pitchFamily="18" charset="0"/>
              </a:rPr>
              <a:t> (Höringhausen) und das benachbarte </a:t>
            </a:r>
            <a:r>
              <a:rPr lang="de-DE" altLang="de-DE" sz="1800" dirty="0" err="1" smtClean="0">
                <a:latin typeface="Times New Roman" panose="02020603050405020304" pitchFamily="18" charset="0"/>
                <a:cs typeface="Times New Roman" panose="02020603050405020304" pitchFamily="18" charset="0"/>
              </a:rPr>
              <a:t>Rixwidehusen</a:t>
            </a:r>
            <a:r>
              <a:rPr lang="de-DE" altLang="de-DE" sz="1800" dirty="0" smtClean="0">
                <a:latin typeface="Times New Roman" panose="02020603050405020304" pitchFamily="18" charset="0"/>
                <a:cs typeface="Times New Roman" panose="02020603050405020304" pitchFamily="18" charset="0"/>
              </a:rPr>
              <a:t> (1255, später Wüstung) (</a:t>
            </a:r>
            <a:r>
              <a:rPr lang="de-DE" altLang="de-DE" sz="1800" dirty="0" err="1" smtClean="0">
                <a:latin typeface="Times New Roman" panose="02020603050405020304" pitchFamily="18" charset="0"/>
                <a:cs typeface="Times New Roman" panose="02020603050405020304" pitchFamily="18" charset="0"/>
              </a:rPr>
              <a:t>WestfUB</a:t>
            </a:r>
            <a:r>
              <a:rPr lang="de-DE" altLang="de-DE" sz="1800" dirty="0" smtClean="0">
                <a:latin typeface="Times New Roman" panose="02020603050405020304" pitchFamily="18" charset="0"/>
                <a:cs typeface="Times New Roman" panose="02020603050405020304" pitchFamily="18" charset="0"/>
              </a:rPr>
              <a:t> 4, 623) östlich von Korbach, die in ihren Ortsnamen die Namen der </a:t>
            </a:r>
            <a:r>
              <a:rPr lang="de-DE" altLang="de-DE" sz="1800" dirty="0" err="1" smtClean="0">
                <a:latin typeface="Times New Roman" panose="02020603050405020304" pitchFamily="18" charset="0"/>
                <a:cs typeface="Times New Roman" panose="02020603050405020304" pitchFamily="18" charset="0"/>
              </a:rPr>
              <a:t>Richswith</a:t>
            </a:r>
            <a:r>
              <a:rPr lang="de-DE" altLang="de-DE" sz="1800" dirty="0" smtClean="0">
                <a:latin typeface="Times New Roman" panose="02020603050405020304" pitchFamily="18" charset="0"/>
                <a:cs typeface="Times New Roman" panose="02020603050405020304" pitchFamily="18" charset="0"/>
              </a:rPr>
              <a:t> und ihres Sohnes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bewahrt haben. Die Schenkungsnotiz kann leider nur allgemein in die Zeit zwischen 826 und 876 datiert werden.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Name Markwart, den </a:t>
            </a:r>
            <a:r>
              <a:rPr lang="de-DE" altLang="de-DE" sz="1800" dirty="0" err="1" smtClean="0">
                <a:latin typeface="Times New Roman" panose="02020603050405020304" pitchFamily="18" charset="0"/>
                <a:cs typeface="Times New Roman" panose="02020603050405020304" pitchFamily="18" charset="0"/>
              </a:rPr>
              <a:t>Hogers</a:t>
            </a:r>
            <a:r>
              <a:rPr lang="de-DE" altLang="de-DE" sz="1800" dirty="0" smtClean="0">
                <a:latin typeface="Times New Roman" panose="02020603050405020304" pitchFamily="18" charset="0"/>
                <a:cs typeface="Times New Roman" panose="02020603050405020304" pitchFamily="18" charset="0"/>
              </a:rPr>
              <a:t> Vater führte, wird in den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Traditionen mehrfach bezeugt. Er ordnet sich damit zwar in eine Sippe ein, </a:t>
            </a:r>
            <a:r>
              <a:rPr lang="de-DE" altLang="de-DE" sz="1800" dirty="0" err="1" smtClean="0">
                <a:latin typeface="Times New Roman" panose="02020603050405020304" pitchFamily="18" charset="0"/>
                <a:cs typeface="Times New Roman" panose="02020603050405020304" pitchFamily="18" charset="0"/>
              </a:rPr>
              <a:t>läßt</a:t>
            </a:r>
            <a:r>
              <a:rPr lang="de-DE" altLang="de-DE" sz="1800" dirty="0" smtClean="0">
                <a:latin typeface="Times New Roman" panose="02020603050405020304" pitchFamily="18" charset="0"/>
                <a:cs typeface="Times New Roman" panose="02020603050405020304" pitchFamily="18" charset="0"/>
              </a:rPr>
              <a:t> sich aber nicht mit </a:t>
            </a:r>
            <a:r>
              <a:rPr lang="de-DE" altLang="de-DE" sz="1800" dirty="0" err="1" smtClean="0">
                <a:latin typeface="Times New Roman" panose="02020603050405020304" pitchFamily="18" charset="0"/>
                <a:cs typeface="Times New Roman" panose="02020603050405020304" pitchFamily="18" charset="0"/>
              </a:rPr>
              <a:t>Gewißheit</a:t>
            </a:r>
            <a:r>
              <a:rPr lang="de-DE" altLang="de-DE" sz="1800" dirty="0" smtClean="0">
                <a:latin typeface="Times New Roman" panose="02020603050405020304" pitchFamily="18" charset="0"/>
                <a:cs typeface="Times New Roman" panose="02020603050405020304" pitchFamily="18" charset="0"/>
              </a:rPr>
              <a:t> einer bestimmten Generation zuordnen. Eine Verbindung der Namen Markwart und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ist jedoch in zwei Ortsnamen im benachbarten Raum von Brilon festzustellen: Es handelt sich um Messinghausen im </a:t>
            </a:r>
            <a:r>
              <a:rPr lang="de-DE" altLang="de-DE" sz="1800" dirty="0" err="1" smtClean="0">
                <a:latin typeface="Times New Roman" panose="02020603050405020304" pitchFamily="18" charset="0"/>
                <a:cs typeface="Times New Roman" panose="02020603050405020304" pitchFamily="18" charset="0"/>
              </a:rPr>
              <a:t>Hoppecketal</a:t>
            </a:r>
            <a:r>
              <a:rPr lang="de-DE" altLang="de-DE" sz="1800" dirty="0" smtClean="0">
                <a:latin typeface="Times New Roman" panose="02020603050405020304" pitchFamily="18" charset="0"/>
                <a:cs typeface="Times New Roman" panose="02020603050405020304" pitchFamily="18" charset="0"/>
              </a:rPr>
              <a:t> und die etwa 5 Kilometer südwestlich von Messing­hausen liegende Wüstung </a:t>
            </a:r>
            <a:r>
              <a:rPr lang="de-DE" altLang="de-DE" sz="1800" dirty="0" err="1" smtClean="0">
                <a:latin typeface="Times New Roman" panose="02020603050405020304" pitchFamily="18" charset="0"/>
                <a:cs typeface="Times New Roman" panose="02020603050405020304" pitchFamily="18" charset="0"/>
              </a:rPr>
              <a:t>Hoyshausen</a:t>
            </a:r>
            <a:r>
              <a:rPr lang="de-DE" altLang="de-DE" sz="1800" dirty="0" smtClean="0">
                <a:latin typeface="Times New Roman" panose="02020603050405020304" pitchFamily="18" charset="0"/>
                <a:cs typeface="Times New Roman" panose="02020603050405020304" pitchFamily="18" charset="0"/>
              </a:rPr>
              <a:t> (1277) oder </a:t>
            </a:r>
            <a:r>
              <a:rPr lang="de-DE" altLang="de-DE" sz="1800" dirty="0" err="1" smtClean="0">
                <a:latin typeface="Times New Roman" panose="02020603050405020304" pitchFamily="18" charset="0"/>
                <a:cs typeface="Times New Roman" panose="02020603050405020304" pitchFamily="18" charset="0"/>
              </a:rPr>
              <a:t>Hoyenhausen</a:t>
            </a:r>
            <a:r>
              <a:rPr lang="de-DE" altLang="de-DE" sz="1800" dirty="0" smtClean="0">
                <a:latin typeface="Times New Roman" panose="02020603050405020304" pitchFamily="18" charset="0"/>
                <a:cs typeface="Times New Roman" panose="02020603050405020304" pitchFamily="18" charset="0"/>
              </a:rPr>
              <a:t> (1282). Messinghausen, dessen Ortsname auf ein ursprüngliches </a:t>
            </a:r>
            <a:r>
              <a:rPr lang="de-DE" altLang="de-DE" sz="1800" dirty="0" err="1" smtClean="0">
                <a:latin typeface="Times New Roman" panose="02020603050405020304" pitchFamily="18" charset="0"/>
                <a:cs typeface="Times New Roman" panose="02020603050405020304" pitchFamily="18" charset="0"/>
              </a:rPr>
              <a:t>Meccenhusen</a:t>
            </a:r>
            <a:r>
              <a:rPr lang="de-DE" altLang="de-DE" sz="1800" dirty="0" smtClean="0">
                <a:latin typeface="Times New Roman" panose="02020603050405020304" pitchFamily="18" charset="0"/>
                <a:cs typeface="Times New Roman" panose="02020603050405020304" pitchFamily="18" charset="0"/>
              </a:rPr>
              <a:t> (1170) zurückgeht, trägt den Namen Markwarts in der altsächsischen Kurzform </a:t>
            </a:r>
            <a:r>
              <a:rPr lang="de-DE" altLang="de-DE" sz="1800" dirty="0" err="1" smtClean="0">
                <a:latin typeface="Times New Roman" panose="02020603050405020304" pitchFamily="18" charset="0"/>
                <a:cs typeface="Times New Roman" panose="02020603050405020304" pitchFamily="18" charset="0"/>
              </a:rPr>
              <a:t>Macco</a:t>
            </a:r>
            <a:r>
              <a:rPr lang="de-DE" altLang="de-DE" sz="1800" dirty="0" smtClean="0">
                <a:latin typeface="Times New Roman" panose="02020603050405020304" pitchFamily="18" charset="0"/>
                <a:cs typeface="Times New Roman" panose="02020603050405020304" pitchFamily="18" charset="0"/>
              </a:rPr>
              <a:t> (mit r-Ausfall). Ein wohl älterer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wird bereits im ältesten Teil der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Traditionen (um 822/826) genannt. Dort übergibt </a:t>
            </a:r>
            <a:r>
              <a:rPr lang="de-DE" altLang="de-DE" sz="1800" dirty="0" err="1" smtClean="0">
                <a:latin typeface="Times New Roman" panose="02020603050405020304" pitchFamily="18" charset="0"/>
                <a:cs typeface="Times New Roman" panose="02020603050405020304" pitchFamily="18" charset="0"/>
              </a:rPr>
              <a:t>Wulfhard</a:t>
            </a:r>
            <a:r>
              <a:rPr lang="de-DE" altLang="de-DE" sz="1800" dirty="0" smtClean="0">
                <a:latin typeface="Times New Roman" panose="02020603050405020304" pitchFamily="18" charset="0"/>
                <a:cs typeface="Times New Roman" panose="02020603050405020304" pitchFamily="18" charset="0"/>
              </a:rPr>
              <a:t> einen Hof für das Seelenheil seines Vaters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an die Abtei. Das Verzeichnis nennt dann diesen oder einen jüngeren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zweimal als Schenker - darunter einmal mit dem Grafentitel - und mehrfach als Zeugen. Die hier in den Ortsnamen festgestellten Namenbeziehungen sind auffällig und können keineswegs auf einem Zufall beruhen.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die Sippe Markwarts und </a:t>
            </a:r>
            <a:r>
              <a:rPr lang="de-DE" altLang="de-DE" sz="1800" dirty="0" err="1" smtClean="0">
                <a:latin typeface="Times New Roman" panose="02020603050405020304" pitchFamily="18" charset="0"/>
                <a:cs typeface="Times New Roman" panose="02020603050405020304" pitchFamily="18" charset="0"/>
              </a:rPr>
              <a:t>Hogers</a:t>
            </a:r>
            <a:r>
              <a:rPr lang="de-DE" altLang="de-DE" sz="1800" dirty="0" smtClean="0">
                <a:latin typeface="Times New Roman" panose="02020603050405020304" pitchFamily="18" charset="0"/>
                <a:cs typeface="Times New Roman" panose="02020603050405020304" pitchFamily="18" charset="0"/>
              </a:rPr>
              <a:t> dem altsächsischen Hochadel zuzurechnen ist, zeigt bereits das Grafenamt </a:t>
            </a:r>
            <a:r>
              <a:rPr lang="de-DE" altLang="de-DE" sz="1800" dirty="0" err="1" smtClean="0">
                <a:latin typeface="Times New Roman" panose="02020603050405020304" pitchFamily="18" charset="0"/>
                <a:cs typeface="Times New Roman" panose="02020603050405020304" pitchFamily="18" charset="0"/>
              </a:rPr>
              <a:t>Hogers</a:t>
            </a:r>
            <a:r>
              <a:rPr lang="de-DE" altLang="de-DE" sz="1800" dirty="0" smtClean="0">
                <a:latin typeface="Times New Roman" panose="02020603050405020304" pitchFamily="18" charset="0"/>
                <a:cs typeface="Times New Roman" panose="02020603050405020304" pitchFamily="18" charset="0"/>
              </a:rPr>
              <a:t>. Aus dem Hochadel stammt auch Markwarts Gemahlin </a:t>
            </a:r>
            <a:r>
              <a:rPr lang="de-DE" altLang="de-DE" sz="1800" dirty="0" err="1" smtClean="0">
                <a:latin typeface="Times New Roman" panose="02020603050405020304" pitchFamily="18" charset="0"/>
                <a:cs typeface="Times New Roman" panose="02020603050405020304" pitchFamily="18" charset="0"/>
              </a:rPr>
              <a:t>Richswith</a:t>
            </a:r>
            <a:r>
              <a:rPr lang="de-DE" altLang="de-DE" sz="1800" dirty="0" smtClean="0">
                <a:latin typeface="Times New Roman" panose="02020603050405020304" pitchFamily="18" charset="0"/>
                <a:cs typeface="Times New Roman" panose="02020603050405020304" pitchFamily="18" charset="0"/>
              </a:rPr>
              <a:t>, denn sie ist offenbar eine Verwandte des Grafen </a:t>
            </a:r>
            <a:r>
              <a:rPr lang="de-DE" altLang="de-DE" sz="1800" dirty="0" err="1" smtClean="0">
                <a:latin typeface="Times New Roman" panose="02020603050405020304" pitchFamily="18" charset="0"/>
                <a:cs typeface="Times New Roman" panose="02020603050405020304" pitchFamily="18" charset="0"/>
              </a:rPr>
              <a:t>Ricdag</a:t>
            </a:r>
            <a:r>
              <a:rPr lang="de-DE" altLang="de-DE" sz="1800" dirty="0" smtClean="0">
                <a:latin typeface="Times New Roman" panose="02020603050405020304" pitchFamily="18" charset="0"/>
                <a:cs typeface="Times New Roman" panose="02020603050405020304" pitchFamily="18" charset="0"/>
              </a:rPr>
              <a:t>, der gegen 852 das Kloster </a:t>
            </a:r>
            <a:r>
              <a:rPr lang="de-DE" altLang="de-DE" sz="1800" dirty="0" err="1" smtClean="0">
                <a:latin typeface="Times New Roman" panose="02020603050405020304" pitchFamily="18" charset="0"/>
                <a:cs typeface="Times New Roman" panose="02020603050405020304" pitchFamily="18" charset="0"/>
              </a:rPr>
              <a:t>Lamspringe</a:t>
            </a:r>
            <a:r>
              <a:rPr lang="de-DE" altLang="de-DE" sz="1800" dirty="0" smtClean="0">
                <a:latin typeface="Times New Roman" panose="02020603050405020304" pitchFamily="18" charset="0"/>
                <a:cs typeface="Times New Roman" panose="02020603050405020304" pitchFamily="18" charset="0"/>
              </a:rPr>
              <a:t> (Kreis Hildesheim) gegründet hat. </a:t>
            </a:r>
          </a:p>
        </p:txBody>
      </p:sp>
      <p:sp>
        <p:nvSpPr>
          <p:cNvPr id="1126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85B67B-1E91-4375-832C-CDA03B3C624F}" type="slidenum">
              <a:rPr lang="de-DE" altLang="de-DE" sz="1400" smtClean="0">
                <a:latin typeface="Arial" panose="020B0604020202020204" pitchFamily="34" charset="0"/>
              </a:rPr>
              <a:pPr>
                <a:spcBef>
                  <a:spcPct val="0"/>
                </a:spcBef>
                <a:buFontTx/>
                <a:buNone/>
              </a:pPr>
              <a:t>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56997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813</Words>
  <Application>Microsoft Office PowerPoint</Application>
  <PresentationFormat>Bildschirmpräsentation (4:3)</PresentationFormat>
  <Paragraphs>63</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Times New Roman</vt:lpstr>
      <vt:lpstr>Office Theme</vt:lpstr>
      <vt:lpstr>PowerPoint-Präsentation</vt:lpstr>
      <vt:lpstr>„Hinweise“  Hoger von „Hogerinchusen“ (Höringhausen),  Dies übermittelte mir Pfarrer Pöppel aus Willingen, am 09.03.2000: 772 erobert Karl der Grosse im 30-jährigen Krieg gegen die Sachsen die Sachsenfestung Eresburg (Obermarsberg) und baut sie zu einem fränkischen Stützpunkt aus.  777 hielt er einen Reichstag auf sächsischen Boden in Paderborn ab. Der Paderborner Bezirk wurde dem Bistum Würzburg anvertraut.  799 wurde das Bistum Paderborn gegründet. Karl der Grosse schenkt diesem Bistum große Teile der eroberten Grenzgebiete. Der Ittergau gehörte auch dazu. Er wurde von der  Missionsstation auf der Eresburg betreut.  806/807, Karl der Grosse setzt als ersten Bischof den aus der Region stammenden Sachsen Hathumar ein. Ebenso wurden in den Bezirken und Orten Grafen bzw. Schirmvögte eingesetzt. Einer davon war Hoger aus Hogerinchusen, dessen Eltern Graf Marcwart und Gräfin Riscuit waren. 815, auf der Reichssynode in Paderborn bat Bischof Hathumar um die Mithilfe von Benediktiner Mönchen aus dem westfränkischem Kloster Corbie. Diese gründen das Kloster Corvey an der Weser. Ein Sohn des Grafen Hoger, er hieß auch Hoger, trat als Mönch in das Kloster Corvey ein. Die Schwester des Grafen Hoger, Gräfin Marcuit, heiratete einen Grafen Helmerat. Von dessen Geschlecht hat der Ort Helmarshausen seinen Namen. </vt:lpstr>
      <vt:lpstr>Von Pfarrer Pöppel, Willingen im Jahr 2000: Hodynchusen, Hogerinchusen, Hoyerinchusen, Hoerenchusen,  Höringhausen: im Bistum Paderborn, Archidiakonat Horhusen  St.Magnus-Kirche,1043 (von Corvey erbaut)     Niedermarsberg  Am24.März 1326 erwarb Waldeck von den Brüdern von Itter Vogtei und Gericht sowie den Kirchenpatronat pfandweise. 1362 wurde H. an die Wölffe von Gudenberg verpfändet,die seit 1381 auch Pfandinhaber von Itter wurden und so das Gebiet um H. zu einer Enklave in der Grafschaft Waldeck ausbauen konnten. 1454 H. dingpflichtig dem Freigericht Korbach. 1267 erwarb Kloster Bredelar einen Hof in H. von Sibodo von Itter, 1526 kam er an die Waldecker Grafen. 1286 /89 erhält Kloster Netze je 1/2 Zehnten in H. 1314 trugen die von Itter H. den Grafen von Ziegenhain als  Lehen auf. Graf Hoger hatte einen gleichnamigen Sohn, der um 870 Mönch im Kloster Corvey wurde.(gleichzeitig mit dem Sohn des Grafen Riddag)  </vt:lpstr>
      <vt:lpstr>Ausführlicher waren die Treffen mit Hans Dieter Tönsmeyer in Lippstadt und Höringhausen, sowie seine Nachrichten über die Hüneburg, Hoger, Rissinghausen, und die Höringhäuser Geschichte. Er erforscht altsächsische Familien, vor allen Dingen in Ostwestfalen. In einer Urkunde aus dem Jahr 1263 wird Höringhausen noch Hogeringhausen (Hogerinchusen) genannt, ein Hinweis auf Hoger.  …inghausen bedeutet Nachkommen des Hoger.                Hans Dieter Tönsmeyer: In den Namen Ricsuit und Hoger sind die Nachbarorte Rissinghausen und Höringhausen enthalten – starke Hinweise auf Rissinghausen und Höringhausen.  Er hat auf den Feldern von Rissinghausen Scherben aus dem 11. bis 13. Jahrhundert gefunden.  </vt:lpstr>
      <vt:lpstr>Hinweise  Über die Hüneburg, Rissinghausen und Hoger habe ich im Jahr 2007 Kontakt mit Herrn Tönsmeyer aus Lippstadt aufgenommen. Er teilte mir Archive und Quellen mit in denen man Unterlagen über Höringhausen finden kann und nannte mir drei Personen, die große Kentnisse über das Kloster Corvey besitzen. Durch den laufenden Ausbau meiner Firma und Gründung neuer Firmen fehlte mir die Zeit.  Sehr geehrter Herr Figge!                                                                         Lippstadt 2.5.2007  Als Nachtrag zu unserem Telefonat am 30.4. 2007 übermittele ich Ihnen die Originalfassung meiner Arbeit über die Higenburg.  Der Abdruck in „Mein Waldeck" wurde im Umfang gekürzt.  Dort fehlt insbesondere die auf der Seite 15 verzeichnete Episode über den Bischof Liudger von Münster und Herzog Widukind.  Von Interesse ist hier die Erwähnung der Wüstung Elferinghausen nördlich von Korbach. Die Wüstung Elferinghausen liegt etwa 7 Kilometer nw. von Höringhausen (alt Hogerinchusen). Unmittelbarer Nachbarort von Hogerinchusen war das heute wüste Ricsuitehusen/Rissinghausen. (Wir sprachen darüber).  In den Namen dieser Nachbarorte sind die Personennamen Albric/Alfric, Ricsuit und Hoger enthalten.  Dazu liefern die "Corveyer Traditionen" den zugehörigen Familienverband: Großvater Alfric/Abbo, Vater Marcwart mit Ehefrau Ricsuit und Sohn Hoger (+840). Diese "Nestbildung" von Personennamen einer Hochadelsfamilie kann nicht auf einem Zufall beruhen, sondern stellt eine wichtige Quelle der Ortsgeschichte von Höringhausen dar. Diese Ergebnisse lassen sich noch verdichten. </vt:lpstr>
      <vt:lpstr>Ich werde sie Ihnen bei dem geplanten Besuch gern noch erläutern. Vorab füge die Texte von zwei Vorträgen bei, die ich 2003 (vgl. S. 11) und 2005 (vgl. S. 7) in Adorf zu diesen Fragen gehalten habe. Mit freundlichen Grüßen     Zur frühen Geschichte von Höringhausen Von Hans Dieter Tönsmeyer Lippstadt 2010 Es ist einleuchtend: Wer eine Siedlung begründen und ihr seinen Namen geben kann, oder wer in der Lage ist, seinen Namen auf eine vorhandene Siedlung zu übertragen, ist zweifellos ein großer Herr. Wenn dann seine Erben diesen Namen aus Verehrung für den Vorfahren beibehalten und weiter tragen, ist darüber hinaus die Spur eines Herrenerbrechts zu erkennen. Personale Ortsnamen dieser Art werden bereits seit dem 9. Jahrhundert vielfach überliefert: Ludbert in Liudberteshus (un) (TC 217), Markward in Mackanhusen (TC 261) (Macko ist eine Kurzform von Markwart), Hiddi in Hiddikestorpe (Hiddikesdorf, hier mit dem Grundwort -dorf) (TC 389) und Reynholdus in Reynholdeshus (un) (TC 404). Diese „großen Herren", Herren über Land und Leute, bezeichnen sich selbst als „nobiles", als edle Herren, als (Hoch-)Adelige. Ihre frühen Spuren finden die Archäologen als „Bodenurkunden" in aufwändig gestalteten „Adelsgräbern" vor. Dieser „Namenvariation" ist insbesondere im Hochadel die „Nachbenennung" an die Seite zu stellen. </vt:lpstr>
      <vt:lpstr>Es fällt auf, daß im nordwestlichen Waldeck ein großer Teil der Siedlungsnamen mit dem Grundwort -hausen (oder -inghausen) gebildet worden ist. Zur Gruppe dieser Ortsnamen gehört auch Höringhausen, dessen älteste überlieferte Form Hogerinchusen (1263) (WestfUB 4, 933) lautet. Hier ist unschwer der altsächsische Personenname Hoger zu erkennen, der um 826 oder bald danach erstmals bezeugt wird (TC 21). Zur gleichen Zeit wird auch bereits der Ortsname Hagereshem (Hogeresheim, hier mit dem Grundwort -heim, heute Heyersum, Kreis Hildesheim) überliefert (TC 41). Es ist nun zu untersuchen, ob sich dieser Personenname einer Sippe des altsächsischen Adels oder Hochadels zuordnen und damit näherungsweise datieren läßt. Wenn dies gelingt, ist auch ein Hinweis auf das Alter von Höringhausen, zumindest aber seines Ortsnamens, gewonnen. Das tatsächliche Alter kann dann durchaus noch weiter zurückreichen. Die methodischen Grundlagen für diese Untersuchung sind von Sabine Krüger und Reinhard Wenskus gelegt worden.  Es wird dort deutlich, daß die adelige Namengebung festen Regeln unterworfen war. In Altsachsen (wie in Bayern) bestand danach die Neigung, zweigliedrige Namen zu verwenden und die Zugehörigkeit zu einer Sippe durch Beibehaltung des Zweitgliedes in den Vollnamen auszudrücken, z. B. in der Form Redman (Vater), Heriman (Sohn) und Waldman (erster Urkundenzeuge). Die Kinder erhielten dann den Namen ihres Vaters, ihres Großvaters oder eines berühmten Vorfahren. Für diese „Zeit der Einnamigkeit" ist das Problem zu bewältigen, daß im Frühmittelalter die in späterer Zeit (im 11. Jahrhundert) aufkommenden Herkunftsbezeichnungen (Beispiel: Grafen von Schwalenberg, Edelherren von Itter, Edelherren zur Lippe) noch nicht üblich waren. </vt:lpstr>
      <vt:lpstr>Die Kinder erhielten dann den Namen ihres Vaters, ihres Großvaters oder eines berühmten Vorfahren. Für diese „Zeit der Einnamigkeit" ist das Problem zu bewältigen, daß im Frühmittelalter die in späterer Zeit (im 11. Jahrhundert) aufkommenden Herkunftsbezeichnungen (Beispiel: Grafen von Schwalenberg, Edelherren von Itter, Edelherren zur Lippe) noch nicht üblich waren. Im Vergleich zu Bayern fehlen in Altsachsen Urkunden aus dem 8. Jahrhundert weitgehend. Erst nach der Gründung der Abtei Corvey an der Weser im Jahre 822 setzt hier die Schriftlichkeit ein, und die nun beginnenden Schenkungen des Adels wurden in den „Corveyer Traditionen" aufgezeichnet. In diesen Schenkungsnotizen oder -Urkunden werden im Idealfall der Name des Schenkers, der Schenkungsinhalt und -ort sowie die bei der Schenkung anwesenden Zeugen genannt. Als Zeugen können sowohl erbberechtigte Verwandte wie auch örtliche Besitz- und Siedlungsnachbarn auftreten. Die Corveyer Traditionen, die auch Schenkungen im Raum des seit 824 corveyischen Klosters in der Eresburg (Obermarsberg) enthalten, überliefern ein reichhaltiges personen- und besitzgeschichtliches Material. Zu den frühen Besitzübertragungen an das Weserkloster gehört die Schenkung eines Marcbodo, in der er vier Hofstellen für das Seelenheil des verstorbenen Hoger, seines Vaters Marcwart und seiner Mutter Ricsuit übergibt (TC117). Mit Markwart, seiner Frau Richswith und dem Sohn Hoger ist die Kernfamilie einer bedeutenden Hochadelssippe erschlossen worden, die im Raum des heutigen Waldeck und darüber hinaus umfangreiches Eigengut besaß.  </vt:lpstr>
      <vt:lpstr>Einen ihrer Besitzschwerpunkte bilden Hogerinchusen (Höringhausen) und das benachbarte Rixwidehusen (1255, später Wüstung) (WestfUB 4, 623) östlich von Korbach, die in ihren Ortsnamen die Namen der Richswith und ihres Sohnes Hoger bewahrt haben. Die Schenkungsnotiz kann leider nur allgemein in die Zeit zwischen 826 und 876 datiert werden. Der Name Markwart, den Hogers Vater führte, wird in den Corveyer Traditionen mehrfach bezeugt. Er ordnet sich damit zwar in eine Sippe ein, läßt sich aber nicht mit Gewißheit einer bestimmten Generation zuordnen. Eine Verbindung der Namen Markwart und Hoger ist jedoch in zwei Ortsnamen im benachbarten Raum von Brilon festzustellen: Es handelt sich um Messinghausen im Hoppecketal und die etwa 5 Kilometer südwestlich von Messing­hausen liegende Wüstung Hoyshausen (1277) oder Hoyenhausen (1282). Messinghausen, dessen Ortsname auf ein ursprüngliches Meccenhusen (1170) zurückgeht, trägt den Namen Markwarts in der altsächsischen Kurzform Macco (mit r-Ausfall). Ein wohl älterer Hoger wird bereits im ältesten Teil der Corveyer Traditionen (um 822/826) genannt. Dort übergibt Wulfhard einen Hof für das Seelenheil seines Vaters Hoger an die Abtei. Das Verzeichnis nennt dann diesen oder einen jüngeren Hoger zweimal als Schenker - darunter einmal mit dem Grafentitel - und mehrfach als Zeugen. Die hier in den Ortsnamen festgestellten Namenbeziehungen sind auffällig und können keineswegs auf einem Zufall beruhen. Daß die Sippe Markwarts und Hogers dem altsächsischen Hochadel zuzurechnen ist, zeigt bereits das Grafenamt Hogers. Aus dem Hochadel stammt auch Markwarts Gemahlin Richswith, denn sie ist offenbar eine Verwandte des Grafen Ricdag, der gegen 852 das Kloster Lamspringe (Kreis Hildesheim) gegründet hat. </vt:lpstr>
      <vt:lpstr>Ricdags Gemahlin (oder Tochter) Emhild wird als Stifterin des Kanonissenstifts Meschede angesehen. Ein gemeinsamer Zeugendienst Markwarts mit Wydo (um 822/826) (TC 25) und den drei namengleichen Eso (=Esico), Asuco und Asic deutet darauf hin, daß Markwart und sein Sohn den Esikonen nahestanden. Diese Nähe zu den Esikonen zeigt auch das gemeinsame Zeugnis von Bado, Horit, Horic und Hoger, denn ein Horic(o) hat Horohusen (Niedermarsberg) am Fuß der Eresburg seinen Namen gegeben.  Die Eresburg und die Higenburg bei Schwalefeld (Mein Waldeck 2007 Nr. 9) sind bereits als Besitzschwerpunkte der Esikonen nachgewiesen worden. In diesem Raum tritt 980 der Esikone Asig/Esic (V.) als Graf im Ittergau auf. Er besitzt einen Sohn mit dem Namen Marcwart. Nach Auffassung von Reinhard Wenskus ist Esic V. der Ahnherr der Grafen von Schwalenberg und Waldeck. Die Schwalenberger sind somit esikonischer Herkunft und konnten sich beim Aufbau ihrer Herrschaft im Ittergau auf ältere Besitzgrundlagen stützen. Zusammenfassend ist festzustellen, daß die Quellen zur frühen Geschichte von Höringhausen bis in die erste Hälfte des 9. Jahrhunderts reichen. Der Ort existierte aber wohl schon seit längerer Zeit, denn die Gründersippe hat die Namen Hoger und Richswith wohl aus den Traditionsnamen ihres älteren Namenbestandes übernommen. Dagegen läßt sich eine Marsberger Urkunde von 1046 (nicht 1043) mit der Erwähnung der Kirche des heiligen Magnus und der villa „Harenhusen" nicht für Höringhausen heranziehen. Es handelt sich hier um das schon genannte Horohusen, das heutige (Nieder-)Marsberg.    </vt:lpstr>
      <vt:lpstr> </vt:lpstr>
      <vt:lpstr>Hans Dieter Tönsmeyer                                                     19.1.2011  59558 Lippstadt,  Albert-Schweitzer-Straße-14  Telefon: 02941/63635  E-Mail: toensmeyer.hd(g)t-online.de  Herrn Heinrich Figge  Kirchstraße 3  34513 Waldeck  Sehr geehrter Herr Figge,  wie zugesagt, übersende ich Ihnen hiermit vier Literaturauszüge zur Geschichte von Höringhausen, „Rissinghausen“ und „Wammeringhausen.“ 1.Helmut Müller, Die Urkunden des Klosters Bredelar, Fredeburg 1994. Eine nicht im Original erhaltene Urkunde nennt „Rixedehusen“ im Jahr 1209 (Seite 48, Nr.10).  Weitere Ortsnennungen finden Sie im Register auf der Seite 615. 2. Klaus Andrießen, Siedlungsnamen in Hessen: Verbreitung und Entfaltung bis 1200, Marburg 1990. Höringhausen und „Rixedehusen“ werden nicht genannt, weil ihre Ersterwähnungen nach 1200 erfolgen. Dagegen erscheint das 1123 erstmals genannte „Wammeringhausen“ (Seite 100). 3. Helmut Müller, Urkunden der Propstei Marsberg, Münster 1998. Die Weihenotiz von 1046 (Seite 31, Nr. 1, Jahr erschlossen, ältere Forschung hat 1043) kann für Höringhausen nicht herangezogen werden. Vgl. Andrießen, vorstehend. </vt:lpstr>
      <vt:lpstr> 4. Hans Heinrich Kaminsky, Studien zur Reichsabtei Corvey in der Salierzeit, Köln 1972. Die im Register (Seite 277) gegebene Höringhausen-Erwähnung wird auf der dort genannten Seite 66, Anmerkung 8 wieder rückgänging gemacht. Der moderne Druck bei Müller (vorstehend) kennt kein Höringhausen. Auf Kaminsky als Gewährsmann muß leider verzichtet werden. Mit freundlichen Grüßen  </vt:lpstr>
      <vt:lpstr>1.</vt:lpstr>
      <vt:lpstr>2.</vt:lpstr>
      <vt:lpstr>3.          (1046) Juli 27 Unter der Regierung König Heinrichs III. weiht Bf Rotho von Paderborn auf Bitten des Abtes Druthmar von Corvey die Kirche in Marsberg und legt hier näher bezeichnete Reliquien nieder. Er bestimmt zu ihrem Pfarrsprengel näher genannte Orte und weist ihr bestimmte Zehnte zu. In nomine sanctae et individuae trinitatis. Regnante Henrico imperatore 2) venerabilis Paderbornensis episcopus Rotho petente Druthmaro abbate dedicavit hoc templum VI. kalendas Augusti hasque sacrosanctas hie recondidit reliquias: de corporali s. Petri apostoli, de cruce, de scutellati a)eius, de vestimento b. Pauli apostoli; de lapide, quoh b) lapidatus est b. Stephanus c); de membris s (s). Magni, Tiburtii, Valeriani, Clementis, Pancratii, Chrysogoni, Georgii, Joannis et Pauli, Stephani et Viti, Dionysii. Item (de) vestimento Innocentü martyris, Gregorii, Liborii, Benedicti, Adelberti, Petri Diaconi confessorum; Agathae, Caeciliae, Afrae, Eugeniae, Aldegundis virginum. Statuit autem ad terminum istius ecclesiae has pertinere villas: Harenhusen d), Albertinghusen, Altalanghusew e) , Osneti f) Twesine g), Siltzinghusen h), Helmeringhusen i), Dotata est autem deeimis harum villarum: Widelinchusenk  k), Hustide, Herlincghusen 1). Quam ne quis infringere aut denegarem m) praesumat, praedictus episcopus Rotho terribili anathemate prohibuit. Die folgenden Abweichnungen in GV Paderborn: a) scrutella. b) de quo. c) s. Stephanus. d), Horehusen e), Albrachtinghusen f) Eßen g) Tuißener h) Silßinghusen i) Heßmeringhusen k) Werdinghusen 1) Herchinghusen oder Heichinghusen m), detrahere. </vt:lpstr>
      <vt:lpstr>Abschrift des 17. Jhs ex libro ecclesiae in Msc. II 40 fol. 302v; in Gelenü Farragines 3 fol. 200v mit Fehlern, Abschrift des 17. Jhs in GV Paderborn blau 239 fol. 6. Nach Gelenius Nicolaus Schaten, Annales Paderbornenses 1, S. 526. Regest: Erhard Nr. 1034. 1) Die bei Seibertz 1 S. 98 Anm. 181 abgedruckte Urkunde mit demselben Tagesdatum und der Jahresangabe 1043 ist eine Fälschung Falkes (Trad. Corb. S. 210-211). 2) Imperator erst 1046 Dezember 25. Abt Druthmar stirbt 1046 Februar 15, sein Nachfolger Rothard wird in Gegenwart König Heinrichs III. am 23. Februar 1046 zum Abt gewählt (Monumenta Corbeiensia, ed. Philipp Jaffe: Annales Corbeienses, Berlin 1864, S. 39). </vt:lpstr>
      <vt:lpstr>4.</vt:lpstr>
      <vt:lpstr>4.1</vt:lpstr>
      <vt:lpstr>Quellen und Literatur: Gottfried Ganßauge, Kreis des Eisenberges, Kassel 1939. Karl Hengst (Hg.), Westfälisches Klosterbuch 1, Münster 1992. Heinrich Höhle, Die untergegangenen Ortschafen oder Die Wüstungen in Waldeck, Korbach, 1928. Klemens Honselmann, Die alten Mönchslisten und Traditionen von Corvey 1, Paderborn 1982 (TC). Sabine Krüger, Studien zur sächsischen Grafschafts-verfassung im 9. Jahrhundert, Göttingen, 1950. Helmut Müller, Die Urkunden des Klosters Bredelar, Fredeburg 1994. Helmut Müller, Urkunden der Propstei Marsberg, Münster 1998. Joseph Prinz (Bearb.), Urkundenbuch des Stifts Busdorf 1 u. 2, Paderborn 1975 u. 1984. Wilhelm Schlaug, Die altsächsischen Personennamen vor dem Jahre 1000, Lund 1962. Ruth Schölkopf, Die Sächsischen Grafen (919-1024), Göttingen 1957. Erik Soder von Güldenstubbe, Bistum und Hochstift Würzburg, in: Jürgen Lenssen (Hg.), 1250 Jahre Bistum Würzburg, Würzburg 1992. Franz Stark, Die Kosenamen der Germanen, 1868, Neudruck 1967. Josef Sturm, die Anfänge des Hauses Preysing, München 1931, Neudruck Aalen 1974. Hans Dieter Tönsmeyer, Der frühmittelalterliche Adel im Corveyer Land. Ortsnamen als personengeschichtliche Quelle, Lippstadt 2005. Alfred Wendehorst, Ostfränkische Mission in Sachsen, in: Johannes Erichsen (Hg.), Kilian,München 1989. Reinhard Wenkus, Sächsischer Stammesadel und fränkischer Reichsadel, Göttingen 1976. Westfälisches Urkundenbuch Band 4.   </vt:lpstr>
      <vt:lpstr>Kloster Bredelar  1260 Beschreibung : Edelherr Regenhardus de Ittere, Wernherus, Paderborner Kanoniker, Pfarrer in Korbach (in Curbike), und der Rat der Stadt Korbach beurkunden, daß die Brüder Rodolfus und Otto genannt Kercenberg sowie Henricus, des genannten Ottos Sohn, ein Gut (predium) in Kercenberg mit allem Zubehör unter Vermittlung der Ritter Bodo, Fredericus de Horhusen und Ludolfus de Amelungessen Abt und Konvent von Bredelar (in Breydelar) überlassen haben. Zeugen: Hermannus, Kellner; Hermannus de Rixswidehusen und Henricus de Upsprunge, Konversen des Klosters; die Ritter Hermannus de Yttere und Ludolfus de Dalwich, Hermannus Superius Fonte.  Bestellsignatur: Kloster Bredelar - Urkunden, Nr. 75  Vermerke : Rückvermerk (16. Jh.): predium in Kerßenbergh prope Esbeke.Ausfertigung, Pergament. Siegel Regenhards, am oberen Rand leicht ausgebrochen, und das der Stadt Korbach, stark beschädigt, an Pergamentpresseln anhängend, das des Kanonikers Werner verloren. Abschriften in Msc. VI 125 S. 113 von 1536, durch Mäusefraß 1. Zeile zur Hälfte verloren, und Bredelar Akten 2 fol. 406.Druck: Westf. Urkundenbuch 4 Nr. 854. Regest: Westf. Urkundenbuch 7 Nr. 1063  1267 Beschreibung : Sygebodo von Itter (de Yttere), der weder Frau noch Kinder hat, überläßt seinen Hof (curtem) in Höringhausen (Hoyrynchusen) Abt Alexander und dem Konvent von Bredelar (Breydelar) zu eigen. Der Vertrag ist in Korbach (Korbike) zustande gekommen. Kloster Bredelar hat dem Verkäufer dafür 7 Mark gezahlt. Dieser will weiteres noch zu zahlendes Geld, wenn es ihm zur Verfügung steht, für seinen verstorbenen Bruder Thetmarus, der bereits in die Bruderschaft aufgenommen war, zu einer Seelenmesse stiften.    </vt:lpstr>
      <vt:lpstr>Der Verkäufer hat den Hof mit Einkünften und allem Zubehör Kloster Bredelar für alle Zeiten ohne Rechtsansprüche und Ansprüche auf die Vogtei überlassen und leistet Währschaft. Da der Aussteller kein Siegel führt, hat er seinen Verwandten Regenhardus von Itter (de Yttere) und die Stadt Korbach um Untersiegelung gebeten. Zeugen: Hermannus de Sunnenchusen, Domscholaster zu Paderborn; Pfarrer Wernherus de Pathberg zu Korbach, die dortigen Priester und Kapellane Conradus und Conradus, der Priester Wernherus de Heylynberg, Gyso, Bürgermeister der Altstadt, die Brüder Bernherus und Johannes Keinpe, Heinricus Balehorn, Everhardus Virdach, Albertus Dives, Hermannus Waltman, Heinricus, Sohn des Herrn Christianus, Bürgermeister der Neustadt, und sein Bruder Johannes.  Bestellsignatur : Kloster Bredelar - Urkunden, Nr. 96  Vermerke : Ausfertigung, Pergament. Das Siegel der Stadt abgefallen, lose beiliegend; das Regenhards von Itter an Pergamentpressel anhängend, der untere Bereich verloren; von dem an erster Stelle hängenden Siegel unbekannter Herkunft nur Pressel vorhanden. Abschriften in Msc. VI 125 S. 137 und Bredelar Akten 2 fol. 517-517vDruck: Westf. Urkundenbuch 4 Nr. 1127, 7 Nr. 1275 Kloster Bredelar  1428 Februar 18 Beschreibung : Grethe, Witwe des Wilhelm Hesporn, verkauft Else, Witwe des Henrik Bruning, die im Hof des Klosters Bredelar zu Korbach wohnt, eine Urkunde über 12 Gulden Rente aus einer bei der Altstadt Mengeringhausen anstehenden Obligation von 150 Gulden Hauptgeld, die ihr der verstorbene Herr Detmar Sandberg, Priester, ihr Vetter, vermacht hat.In capite Jejunii quadragesimalis</vt:lpstr>
      <vt:lpstr> Zeugen: Junker Erasmus von Itter, Herr Johannes Stenweg, Kirchherr zu Höringhausen (Horinghusen).  Bestellsignatur : Kloster Bredelar - Urkunden, Nr. 433  Vermerke : Ausfertigung, Pergament, deutsch. Siegel des Detmar Hesporn, Priesters, Sohns der Ausstellerin, abhängend. Abschrift in Bredelar Akten 2 fol. 468v  1460 Juli 31 Beschreibung : Die Brüder Cord und Johann von Rhena (Reen) und ihre Frauen Jutta und Katharina sowie Johann, Hermann, Reynhart und Bernd, Söhne Johanns und Katharinas, verkaufen Abt Heinrich, Prior Cord und dem Konvent zu Bredelar ihren halben Hof zu Elle vor Korbach mit Ausnahme zweier Wiesen in der Marbeck, die Hermann Krassensteyn und Alheid, Witwe des Wedekind Schepers, bewirtschaften. Zu dem Hof gehören ein Viertel und 1 1/2 Rodeland (raed) Holz im Lengefelder Berg und eine halbe Achtword Holz im Hesseler Welichholz. Die Verkäufer leisten Währschaft. Der Hof ist jährlich vor Pfingsten mit 74 rheinischen Gulden Frankfurter Währung wieder einlösbar.Die Jovis ultima mensis Julii Zeugen: Herr Henrich Kalden, Kirchherr zu Korbach; Johannes Steynwegh, Kirchherr zu Höringhausen (Horenkhusen), Everhard Schicken, Priester.  Bestellsignatur : Kloster Bredelar - Urkunden, Nr. 486  Vermerke : Ausfertigung, Pergament, deutsch. Das an Pergamentpressel hängende Siegel des Cord von Reen verloren, das des Johann von Reen an Pergamentpressel anhängend. Abschrift in Bredelar Akten 1 fol. 146-147v </vt:lpstr>
      <vt:lpstr>Kloster Bredelar  1267 Beschreibung : Sygebodo von Itter (de Yttere), der weder Frau noch Kinder hat, überläßt seinen Hof (curtem) in Höringhausen (Hoyrynchusen) Abt Alexander und dem Konvent von Bredelar (Breydelar) zu eigen. Der Vertrag ist in Korbach (Korbike) zustande gekommen. Kloster Bredelar hat dem Verkäufer dafür 7 Mark gezahlt. Dieser will weiteres noch zu zahlendes Geld, wenn es ihm zur Verfügung steht, für seinen verstorbenen Bruder Thetmarus, der bereits in die Bruderschaft aufgenommen war, zu einer Seelenmesse stiften. Der Verkäufer hat den Hof mit Einkünften und allem Zubehör Kloster Bredelar für alle Zeiten ohne Rechtsansprüche und Ansprüche auf die Vogtei überlassen und leistet Währschaft. Da der Aussteller kein Siegel führt, hat er seinen Verwandten Regenhardus von Itter (de Yttere) und die Stadt Korbach um Untersiegelung gebeten. Zeugen: Hermannus de Sunnenchusen, Domscholaster zu Paderborn; Pfarrer Wernherus de Pathberg zu Korbach, die dortigen Priester und Kapellane Conradus und Conradus, der Priester Wernherus de Heylynberg, Gyso, Bürgermeister der Altstadt, die Brüder Bernherus und Johannes Keinpe, Heinricus Balehorn, Everhardus Virdach, Albertus Dives, Hermannus Waltman, Heinricus, Sohn des Herrn Christianus, Bürgermeister der Neustadt, und sein Bruder Johannes.  Bestellsignatur : Kloster Bredelar - Urkunden, Nr. 96  Vermerke : Ausfertigung, Pergament. Das Siegel der Stadt abgefallen, lose beiliegend; das Regenhards von Itter an Pergamentpressel anhängend, der untere Bereich verloren; von dem an erster Stelle hängenden Siegel unbekannter Herkunft nur Pressel vorhanden. Abschriften in Msc. VI 125 S. 137 und Bredelar Akten 2 fol. 517-517vDruck: Westf. Urkundenbuch 4 Nr. 1127, 7 Nr. 1275   </vt:lpstr>
      <vt:lpstr>Kloster Bredelar  1526 August 10 Beschreibung : Philipp d.Ä., Graf zu Waldeck, übereignet mit Zustimmung seiner Frau Anna geb. Herzogin zu Kleve und Mark Abt Dietrich und dem Konvent zu Bredelar folgende Höfe, Güter und Rechte: 1. 9 Schillinge jährlicher Einkünfte vom Laterfeld. 2. Esbeck mit der Borgstätte, der Dyck genannt, und dem Bauhof. Die Äcker und Ländereien sollen die Meier nach Recht der Grafschaft Waldeck von Bredelar mit Weinkaufsgeldern erwerben. 3. Die Rechte des Giershagen werden nicht berührt. 4. Graf Philipp verzichtet auf die Rechte an Bontkirchen diesseits des Wassers auf Stormbruch zu und will mit dem Kloster vor Ort die Grenzziehung vornehmen, wie sie näher beschrieben steht. 5. Graf Philipp verzichtet auf die Herrenwiese zu Radmeringhausen. Der Graf behält sich jedoch über alle Güter die Obrigkeit vor. Kloster Bredelar überläßt dem Grafen seinerseits Rissinghausen zwischen Meineringhausen und Höringhausen, einen Hof zu Reckeringhausen, einen Hof zu Höringhausen, einen Hof aus den Gütern zu Mühlhausen, bei Adorf an der Rhene gelegen, im Tausch gegen den Bauhof zu Esbeck. Die Siegel des Grafen, des Philipp von Viermünden, Drosten zu Medebach, und des Adrian von Zerssen, Hofmeisters, werden angekündigt.Freitags Laurentii martiris [So die Vorlage und die älteste Abschrift des 16. Jhs in Msc. VII 5722 Band 2 S. 3-9, während die Urkundenabschriften von Nr. 1044 und Nr. 1272 auf freitags nach Laurentii martiris datieren]  Bestellsignatur : Kloster Bredelar - Urkunden, Nr. 648  Vermerke : Abschrift des 18. Jhs auf Papier in doppelter Ausfertigung. Abschrift in Msc. VII 5722 Band 2 S. 3-9   </vt:lpstr>
      <vt:lpstr>1263 Februar 14 Beschreibung : Ritter Regenhardus, Herr der Burg Itter (in Ythere), und sein ältester Sohn Heinrich überlassen Abt Alexander und dem Konvent von Bredelar (de Bredelar) zu ihrem Seelenheil den Hof (curiam) in Rissinghausen (Rixsvithehusen) und leisten Währschaft. Kloster Bredelar hat den Stiftern zugesichert, nach dem Tod Regenhards aus den Einkünften der Kirche eine jährliche Abgabe von je 12 Maltern Roggen und Hafer Korbacher Maßes nach Itter zu liefern.Korbach (in Curbike)In die beati Valentini martiris Zeugen: Pfarrer Hermannus in Höringhausen (Hogerichusen), Thetmarus Oppolt, Waligo de Ense d.J., Richter Raven von Korbach, alle Ritter; die Brüder Alwordus und Johannes, Heinricus de Alrefh, Arnoldus de Alrefh, Wigandus Scerf, Bertoldus de Leicthenvils, Walterus Graf (Comes), Bürgermeister in Korbach, Johannes Keinpe und sein Bruder Bernherus, Bruder Hermannus von Bredelar, Konverse, Hofmeister in Rissinghausen.  Bestellsignatur : Kloster Bredelar - Urkunden, Nr. 86  Vermerke : Rückvermerk (16. Jh.): Rissinchusen.Ausfertigung, Pergament. Von den drei anhängenden Siegeln des Regenhard von Itter, Bertold d.J. von Büren und der Stadt Korbach nur das mittlere, das des Ausstellers, an Pergamentpressel anhängend, an den Rändern ausgebrochen. Abschriften in Msc. VI 125 S. 128 und Bredelar Akten 2 fol. 516-517.Druck: Westf. Urkundenbuch 4 Nr. 933, 7 Nr. 1110    </vt:lpstr>
      <vt:lpstr>Kloster Bredelar  1267 Beschreibung : Sygebodo von Itter (de Yttere), der weder Frau noch Kinder hat, überläßt seinen Hof (curtem) in Höringhausen (Hoyrynchusen) Abt Alexander und dem Konvent von Bredelar (Breydelar) zu eigen. Der Vertrag ist in Korbach (Korbike) zustande gekommen. Kloster Bredelar hat dem Verkäufer dafür 7 Mark gezahlt. Dieser will weiteres noch zu zahlendes Geld, wenn es ihm zur Verfügung steht, für seinen verstorbenen Bruder Thetmarus, der bereits in die Bruderschaft aufgenommen war, zu einer Seelenmesse stiften. Der Verkäufer hat den Hof mit Einkünften und allem Zubehör Kloster Bredelar für alle Zeiten ohne Rechtsansprüche und Ansprüche auf die Vogtei überlassen und leistet Währschaft. Da der Aussteller kein Siegel führt, hat er seinen Verwandten Regenhardus von Itter (de Yttere) und die Stadt Korbach um Untersiegelung gebeten. Zeugen: Hermannus de Sunnenchusen, Domscholaster zu Paderborn; Pfarrer Wernherus de Pathberg zu Korbach, die dortigen Priester und Kapellane Conradus und Conradus, der Priester Wernherus de Heylynberg, Gyso, Bürgermeister der Altstadt, die Brüder Bernherus und Johannes Keinpe, Heinricus Balehorn, Everhardus Virdach, Albertus Dives, Hermannus Waltman, Heinricus, Sohn des Herrn Christianus, Bürgermeister der Neustadt, und sein Bruder Johannes.  Bestellsignatur : Kloster Bredelar - Urkunden, Nr. 96  Vermerke : Ausfertigung, Pergament. Das Siegel der Stadt abgefallen, lose beiliegend; das Regenhards von Itter an Pergamentpressel anhängend, der untere Bereich verloren; von dem an erster Stelle hängenden Siegel unbekannter Herkunft nur Pressel vorhanden. Abschriften in Msc. VI 125 S. 137 und Bredelar Akten 2 fol. 517-517vDruck: Westf. Urkundenbuch 4 Nr. 1127, 7 Nr. 1275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45</cp:revision>
  <cp:lastPrinted>2024-07-11T08:01:13Z</cp:lastPrinted>
  <dcterms:created xsi:type="dcterms:W3CDTF">2019-11-06T07:43:39Z</dcterms:created>
  <dcterms:modified xsi:type="dcterms:W3CDTF">2025-01-14T11:18:28Z</dcterms:modified>
</cp:coreProperties>
</file>